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notesMasterIdLst>
    <p:notesMasterId r:id="rId35"/>
  </p:notesMasterIdLst>
  <p:sldIdLst>
    <p:sldId id="256" r:id="rId2"/>
    <p:sldId id="281" r:id="rId3"/>
    <p:sldId id="257" r:id="rId4"/>
    <p:sldId id="258" r:id="rId5"/>
    <p:sldId id="259" r:id="rId6"/>
    <p:sldId id="260" r:id="rId7"/>
    <p:sldId id="261" r:id="rId8"/>
    <p:sldId id="282" r:id="rId9"/>
    <p:sldId id="262" r:id="rId10"/>
    <p:sldId id="283" r:id="rId11"/>
    <p:sldId id="284" r:id="rId12"/>
    <p:sldId id="263" r:id="rId13"/>
    <p:sldId id="285" r:id="rId14"/>
    <p:sldId id="264" r:id="rId15"/>
    <p:sldId id="266" r:id="rId16"/>
    <p:sldId id="265" r:id="rId17"/>
    <p:sldId id="287" r:id="rId18"/>
    <p:sldId id="286" r:id="rId19"/>
    <p:sldId id="279" r:id="rId20"/>
    <p:sldId id="280" r:id="rId21"/>
    <p:sldId id="267" r:id="rId22"/>
    <p:sldId id="277" r:id="rId23"/>
    <p:sldId id="288" r:id="rId24"/>
    <p:sldId id="276" r:id="rId25"/>
    <p:sldId id="278" r:id="rId26"/>
    <p:sldId id="289" r:id="rId27"/>
    <p:sldId id="275" r:id="rId28"/>
    <p:sldId id="270" r:id="rId29"/>
    <p:sldId id="269" r:id="rId30"/>
    <p:sldId id="271" r:id="rId31"/>
    <p:sldId id="272" r:id="rId32"/>
    <p:sldId id="273" r:id="rId33"/>
    <p:sldId id="274" r:id="rId3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9">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56" autoAdjust="0"/>
    <p:restoredTop sz="92895" autoAdjust="0"/>
  </p:normalViewPr>
  <p:slideViewPr>
    <p:cSldViewPr>
      <p:cViewPr varScale="1">
        <p:scale>
          <a:sx n="96" d="100"/>
          <a:sy n="96" d="100"/>
        </p:scale>
        <p:origin x="324" y="78"/>
      </p:cViewPr>
      <p:guideLst>
        <p:guide orient="horz" pos="2159"/>
        <p:guide pos="2880"/>
      </p:guideLst>
    </p:cSldViewPr>
  </p:slideViewPr>
  <p:outlineViewPr>
    <p:cViewPr>
      <p:scale>
        <a:sx n="33" d="100"/>
        <a:sy n="33" d="100"/>
      </p:scale>
      <p:origin x="42" y="0"/>
    </p:cViewPr>
  </p:outlineViewPr>
  <p:notesTextViewPr>
    <p:cViewPr>
      <p:scale>
        <a:sx n="100" d="100"/>
        <a:sy n="100" d="100"/>
      </p:scale>
      <p:origin x="0" y="0"/>
    </p:cViewPr>
  </p:notesText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FC4CA0-2601-4C0F-B519-DE8DE53780DF}" type="datetimeFigureOut">
              <a:rPr lang="ru-RU" smtClean="0"/>
              <a:t>13.07.2020</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F193C7-3898-4109-85E4-3CF376ACCFB3}" type="slidenum">
              <a:rPr lang="ru-RU" smtClean="0"/>
              <a:t>‹#›</a:t>
            </a:fld>
            <a:endParaRPr lang="ru-RU"/>
          </a:p>
        </p:txBody>
      </p:sp>
    </p:spTree>
    <p:extLst>
      <p:ext uri="{BB962C8B-B14F-4D97-AF65-F5344CB8AC3E}">
        <p14:creationId xmlns:p14="http://schemas.microsoft.com/office/powerpoint/2010/main" val="3621817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D1F193C7-3898-4109-85E4-3CF376ACCFB3}" type="slidenum">
              <a:rPr lang="ru-RU" smtClean="0"/>
              <a:t>12</a:t>
            </a:fld>
            <a:endParaRPr lang="ru-RU"/>
          </a:p>
        </p:txBody>
      </p:sp>
    </p:spTree>
    <p:extLst>
      <p:ext uri="{BB962C8B-B14F-4D97-AF65-F5344CB8AC3E}">
        <p14:creationId xmlns:p14="http://schemas.microsoft.com/office/powerpoint/2010/main" val="2943027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a:t>Образец заголовка</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a:t>Образец подзаголовка</a:t>
            </a:r>
            <a:endParaRPr kumimoji="0" lang="en-US"/>
          </a:p>
        </p:txBody>
      </p:sp>
      <p:sp>
        <p:nvSpPr>
          <p:cNvPr id="30" name="Date Placeholder 29"/>
          <p:cNvSpPr>
            <a:spLocks noGrp="1"/>
          </p:cNvSpPr>
          <p:nvPr>
            <p:ph type="dt" sz="half" idx="10"/>
          </p:nvPr>
        </p:nvSpPr>
        <p:spPr/>
        <p:txBody>
          <a:bodyPr/>
          <a:lstStyle/>
          <a:p>
            <a:fld id="{B4C71EC6-210F-42DE-9C53-41977AD35B3D}" type="datetimeFigureOut">
              <a:rPr lang="ru-RU" smtClean="0"/>
              <a:t>13.07.2020</a:t>
            </a:fld>
            <a:endParaRPr lang="ru-RU"/>
          </a:p>
        </p:txBody>
      </p:sp>
      <p:sp>
        <p:nvSpPr>
          <p:cNvPr id="19" name="Footer Placeholder 18"/>
          <p:cNvSpPr>
            <a:spLocks noGrp="1"/>
          </p:cNvSpPr>
          <p:nvPr>
            <p:ph type="ftr" sz="quarter" idx="11"/>
          </p:nvPr>
        </p:nvSpPr>
        <p:spPr/>
        <p:txBody>
          <a:bodyPr/>
          <a:lstStyle/>
          <a:p>
            <a:endParaRPr lang="ru-RU"/>
          </a:p>
        </p:txBody>
      </p:sp>
      <p:sp>
        <p:nvSpPr>
          <p:cNvPr id="27" name="Slide Number Placeholder 26"/>
          <p:cNvSpPr>
            <a:spLocks noGrp="1"/>
          </p:cNvSpPr>
          <p:nvPr>
            <p:ph type="sldNum" sz="quarter" idx="12"/>
          </p:nvPr>
        </p:nvSpPr>
        <p:spPr/>
        <p:txBody>
          <a:bodyPr/>
          <a:lstStyle/>
          <a:p>
            <a:fld id="{B19B0651-EE4F-4900-A07F-96A6BFA9D0F0}" type="slidenum">
              <a:rPr lang="ru-RU" smtClean="0"/>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a:t>Образец заголовка</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t>13.07.2020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ru-RU"/>
              <a:t>Образец заголовка</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t>13.07.2020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a:t>Образец заголовка</a:t>
            </a:r>
            <a:endParaRPr kumimoji="0" lang="en-US"/>
          </a:p>
        </p:txBody>
      </p:sp>
      <p:sp>
        <p:nvSpPr>
          <p:cNvPr id="3" name="Content Placeholder 2"/>
          <p:cNvSpPr>
            <a:spLocks noGrp="1"/>
          </p:cNvSpPr>
          <p:nvPr>
            <p:ph idx="1"/>
          </p:nvPr>
        </p:nvSpPr>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t>13.07.2020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a:t>Образец заголовка</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13.07.2020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ru-RU"/>
              <a:t>Образец заголовка</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Date Placeholder 4"/>
          <p:cNvSpPr>
            <a:spLocks noGrp="1"/>
          </p:cNvSpPr>
          <p:nvPr>
            <p:ph type="dt" sz="half" idx="10"/>
          </p:nvPr>
        </p:nvSpPr>
        <p:spPr/>
        <p:txBody>
          <a:bodyPr/>
          <a:lstStyle/>
          <a:p>
            <a:fld id="{B4C71EC6-210F-42DE-9C53-41977AD35B3D}" type="datetimeFigureOut">
              <a:rPr lang="ru-RU" smtClean="0"/>
              <a:t>13.07.2020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ru-RU"/>
              <a:t>Образец заголовка</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a:t>Образец текста</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a:t>Образец текста</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7" name="Date Placeholder 6"/>
          <p:cNvSpPr>
            <a:spLocks noGrp="1"/>
          </p:cNvSpPr>
          <p:nvPr>
            <p:ph type="dt" sz="half" idx="10"/>
          </p:nvPr>
        </p:nvSpPr>
        <p:spPr/>
        <p:txBody>
          <a:bodyPr/>
          <a:lstStyle/>
          <a:p>
            <a:fld id="{B4C71EC6-210F-42DE-9C53-41977AD35B3D}" type="datetimeFigureOut">
              <a:rPr lang="ru-RU" smtClean="0"/>
              <a:t>13.07.2020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a:t>Образец заголовка</a:t>
            </a:r>
            <a:endParaRPr kumimoji="0" lang="en-US"/>
          </a:p>
        </p:txBody>
      </p:sp>
      <p:sp>
        <p:nvSpPr>
          <p:cNvPr id="3" name="Date Placeholder 2"/>
          <p:cNvSpPr>
            <a:spLocks noGrp="1"/>
          </p:cNvSpPr>
          <p:nvPr>
            <p:ph type="dt" sz="half" idx="10"/>
          </p:nvPr>
        </p:nvSpPr>
        <p:spPr/>
        <p:txBody>
          <a:bodyPr/>
          <a:lstStyle/>
          <a:p>
            <a:fld id="{B4C71EC6-210F-42DE-9C53-41977AD35B3D}" type="datetimeFigureOut">
              <a:rPr lang="ru-RU" smtClean="0"/>
              <a:t>13.07.2020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13.07.2020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a:t>Образец заголовка</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a:t>Образец текста</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Date Placeholder 4"/>
          <p:cNvSpPr>
            <a:spLocks noGrp="1"/>
          </p:cNvSpPr>
          <p:nvPr>
            <p:ph type="dt" sz="half" idx="10"/>
          </p:nvPr>
        </p:nvSpPr>
        <p:spPr/>
        <p:txBody>
          <a:bodyPr/>
          <a:lstStyle/>
          <a:p>
            <a:fld id="{B4C71EC6-210F-42DE-9C53-41977AD35B3D}" type="datetimeFigureOut">
              <a:rPr lang="ru-RU" smtClean="0"/>
              <a:t>13.07.2020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a:t>Образец заголовка</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13.07.2020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a:xfrm>
            <a:off x="8077200" y="6356350"/>
            <a:ext cx="609600" cy="365125"/>
          </a:xfrm>
        </p:spPr>
        <p:txBody>
          <a:bodyPr/>
          <a:lstStyle/>
          <a:p>
            <a:fld id="{B19B0651-EE4F-4900-A07F-96A6BFA9D0F0}" type="slidenum">
              <a:rPr lang="ru-RU" smtClean="0"/>
              <a:t>‹#›</a:t>
            </a:fld>
            <a:endParaRPr lang="ru-RU"/>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a:t>Вставка рисунка</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a:t>Образец заголовка</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4C71EC6-210F-42DE-9C53-41977AD35B3D}" type="datetimeFigureOut">
              <a:rPr lang="ru-RU" smtClean="0"/>
              <a:t>13.07.2020</a:t>
            </a:fld>
            <a:endParaRPr lang="ru-RU"/>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19B0651-EE4F-4900-A07F-96A6BFA9D0F0}" type="slidenum">
              <a:rPr lang="ru-RU" smtClean="0"/>
              <a:t>‹#›</a:t>
            </a:fld>
            <a:endParaRPr lang="ru-RU"/>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55576" y="1196752"/>
            <a:ext cx="7851648" cy="2736304"/>
          </a:xfrm>
        </p:spPr>
        <p:txBody>
          <a:bodyPr>
            <a:noAutofit/>
          </a:bodyPr>
          <a:lstStyle/>
          <a:p>
            <a:pPr algn="ctr"/>
            <a:r>
              <a:rPr lang="ru-RU" sz="4000" dirty="0">
                <a:solidFill>
                  <a:srgbClr val="002060"/>
                </a:solidFill>
              </a:rPr>
              <a:t>Адмирал </a:t>
            </a:r>
            <a:br>
              <a:rPr lang="ru-RU" sz="4000" dirty="0">
                <a:solidFill>
                  <a:srgbClr val="002060"/>
                </a:solidFill>
              </a:rPr>
            </a:br>
            <a:r>
              <a:rPr lang="ru-RU" sz="4000" dirty="0">
                <a:solidFill>
                  <a:srgbClr val="002060"/>
                </a:solidFill>
              </a:rPr>
              <a:t>Николай Герасимович Кузнецов (1904-1974 гг.): </a:t>
            </a:r>
            <a:br>
              <a:rPr lang="ru-RU" sz="4000" dirty="0">
                <a:solidFill>
                  <a:srgbClr val="002060"/>
                </a:solidFill>
              </a:rPr>
            </a:br>
            <a:r>
              <a:rPr lang="ru-RU" sz="4000" dirty="0">
                <a:solidFill>
                  <a:srgbClr val="002060"/>
                </a:solidFill>
              </a:rPr>
              <a:t>личность в истории</a:t>
            </a:r>
          </a:p>
        </p:txBody>
      </p:sp>
      <p:sp>
        <p:nvSpPr>
          <p:cNvPr id="3" name="Подзаголовок 2"/>
          <p:cNvSpPr>
            <a:spLocks noGrp="1"/>
          </p:cNvSpPr>
          <p:nvPr>
            <p:ph type="subTitle" idx="1"/>
          </p:nvPr>
        </p:nvSpPr>
        <p:spPr>
          <a:xfrm>
            <a:off x="4067944" y="4941168"/>
            <a:ext cx="4752200" cy="1480128"/>
          </a:xfrm>
        </p:spPr>
        <p:txBody>
          <a:bodyPr>
            <a:normAutofit/>
          </a:bodyPr>
          <a:lstStyle/>
          <a:p>
            <a:r>
              <a:rPr lang="ru-RU" dirty="0" err="1"/>
              <a:t>Петруханов</a:t>
            </a:r>
            <a:r>
              <a:rPr lang="ru-RU" dirty="0"/>
              <a:t> Д.Б., доцент кафедры теории и методики предмета АО ИОО, к.и.н.</a:t>
            </a:r>
          </a:p>
        </p:txBody>
      </p:sp>
    </p:spTree>
    <p:extLst>
      <p:ext uri="{BB962C8B-B14F-4D97-AF65-F5344CB8AC3E}">
        <p14:creationId xmlns:p14="http://schemas.microsoft.com/office/powerpoint/2010/main" val="2116255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6ABC2AC-1BDB-406F-AF5B-FB0A0191E85E}"/>
              </a:ext>
            </a:extLst>
          </p:cNvPr>
          <p:cNvSpPr>
            <a:spLocks noGrp="1"/>
          </p:cNvSpPr>
          <p:nvPr>
            <p:ph type="title"/>
          </p:nvPr>
        </p:nvSpPr>
        <p:spPr>
          <a:xfrm>
            <a:off x="457200" y="390882"/>
            <a:ext cx="8229600" cy="555340"/>
          </a:xfrm>
        </p:spPr>
        <p:txBody>
          <a:bodyPr>
            <a:normAutofit fontScale="90000"/>
          </a:bodyPr>
          <a:lstStyle/>
          <a:p>
            <a:pPr algn="ctr"/>
            <a:r>
              <a:rPr lang="ru-RU" dirty="0"/>
              <a:t>Исполнение мечты</a:t>
            </a:r>
          </a:p>
        </p:txBody>
      </p:sp>
      <p:sp>
        <p:nvSpPr>
          <p:cNvPr id="3" name="Объект 2">
            <a:extLst>
              <a:ext uri="{FF2B5EF4-FFF2-40B4-BE49-F238E27FC236}">
                <a16:creationId xmlns:a16="http://schemas.microsoft.com/office/drawing/2014/main" id="{25893D75-5345-44EF-849A-DA0994690BB8}"/>
              </a:ext>
            </a:extLst>
          </p:cNvPr>
          <p:cNvSpPr>
            <a:spLocks noGrp="1"/>
          </p:cNvSpPr>
          <p:nvPr>
            <p:ph idx="1"/>
          </p:nvPr>
        </p:nvSpPr>
        <p:spPr>
          <a:xfrm>
            <a:off x="287524" y="1016732"/>
            <a:ext cx="4032449" cy="3450420"/>
          </a:xfrm>
        </p:spPr>
        <p:txBody>
          <a:bodyPr>
            <a:normAutofit fontScale="62500" lnSpcReduction="20000"/>
          </a:bodyPr>
          <a:lstStyle/>
          <a:p>
            <a:pPr marL="0" indent="0">
              <a:buNone/>
            </a:pPr>
            <a:r>
              <a:rPr lang="ru-RU" dirty="0"/>
              <a:t>Н.Г. Кузнецов был сторонником учебы постепенной, кропотливой, без окриков. Повседневной и круглогодичной.</a:t>
            </a:r>
          </a:p>
          <a:p>
            <a:pPr marL="0" indent="0">
              <a:buNone/>
            </a:pPr>
            <a:r>
              <a:rPr lang="ru-RU" i="1" dirty="0"/>
              <a:t>«Неважно кто ты: адмирал, офицер или матрос. Все мы делаем одно общее дело, которое направлено на благо страны… Иногда руководству приходиться действовать жестко, громко кричать на подчиненных, но в голосе никогда не должно быть высокомерия. Этого не прощают никогда и никому»</a:t>
            </a:r>
            <a:r>
              <a:rPr lang="ru-RU" dirty="0"/>
              <a:t>, - писал он.</a:t>
            </a:r>
          </a:p>
          <a:p>
            <a:pPr marL="0" indent="0">
              <a:buNone/>
            </a:pPr>
            <a:endParaRPr lang="ru-RU" i="1" dirty="0"/>
          </a:p>
          <a:p>
            <a:pPr marL="0" indent="0">
              <a:buNone/>
            </a:pPr>
            <a:r>
              <a:rPr lang="ru-RU" dirty="0"/>
              <a:t>Неприязнь к чванству, благородная простота и прямота в отношениях с людьми </a:t>
            </a:r>
            <a:r>
              <a:rPr lang="ru-RU" i="1" dirty="0"/>
              <a:t>– </a:t>
            </a:r>
            <a:r>
              <a:rPr lang="ru-RU" dirty="0"/>
              <a:t>этими качествами отличался молодой командир крейсера.</a:t>
            </a:r>
          </a:p>
          <a:p>
            <a:pPr marL="0" indent="0">
              <a:buNone/>
            </a:pPr>
            <a:endParaRPr lang="ru-RU" dirty="0"/>
          </a:p>
          <a:p>
            <a:pPr marL="0" indent="0">
              <a:buNone/>
            </a:pPr>
            <a:endParaRPr lang="ru-RU" dirty="0"/>
          </a:p>
        </p:txBody>
      </p:sp>
      <p:pic>
        <p:nvPicPr>
          <p:cNvPr id="4" name="Рисунок 3">
            <a:extLst>
              <a:ext uri="{FF2B5EF4-FFF2-40B4-BE49-F238E27FC236}">
                <a16:creationId xmlns:a16="http://schemas.microsoft.com/office/drawing/2014/main" id="{C50FAF8F-FC16-4B47-A760-0599F1E21C15}"/>
              </a:ext>
            </a:extLst>
          </p:cNvPr>
          <p:cNvPicPr>
            <a:picLocks noChangeAspect="1"/>
          </p:cNvPicPr>
          <p:nvPr/>
        </p:nvPicPr>
        <p:blipFill>
          <a:blip r:embed="rId2"/>
          <a:stretch>
            <a:fillRect/>
          </a:stretch>
        </p:blipFill>
        <p:spPr>
          <a:xfrm>
            <a:off x="4471970" y="1194458"/>
            <a:ext cx="4503707" cy="3272694"/>
          </a:xfrm>
          <a:prstGeom prst="rect">
            <a:avLst/>
          </a:prstGeom>
        </p:spPr>
      </p:pic>
      <p:sp>
        <p:nvSpPr>
          <p:cNvPr id="6" name="TextBox 5">
            <a:extLst>
              <a:ext uri="{FF2B5EF4-FFF2-40B4-BE49-F238E27FC236}">
                <a16:creationId xmlns:a16="http://schemas.microsoft.com/office/drawing/2014/main" id="{D28F3700-A76E-4419-8048-ABEE4F612979}"/>
              </a:ext>
            </a:extLst>
          </p:cNvPr>
          <p:cNvSpPr txBox="1"/>
          <p:nvPr/>
        </p:nvSpPr>
        <p:spPr>
          <a:xfrm>
            <a:off x="4511180" y="4710181"/>
            <a:ext cx="4464497" cy="1394228"/>
          </a:xfrm>
          <a:prstGeom prst="rect">
            <a:avLst/>
          </a:prstGeom>
          <a:noFill/>
        </p:spPr>
        <p:txBody>
          <a:bodyPr wrap="square" rtlCol="0">
            <a:spAutoFit/>
          </a:bodyPr>
          <a:lstStyle/>
          <a:p>
            <a:pPr>
              <a:lnSpc>
                <a:spcPct val="90000"/>
              </a:lnSpc>
            </a:pPr>
            <a:r>
              <a:rPr lang="ru-RU" sz="1600" dirty="0"/>
              <a:t>Занятия с командой ведет капитан 3 ранга Н.Г. Кузнецов, старший помощник командира крейсера "Красный Кавказ«, на котором он служил в 1932-1933 гг.</a:t>
            </a:r>
          </a:p>
          <a:p>
            <a:pPr>
              <a:lnSpc>
                <a:spcPct val="90000"/>
              </a:lnSpc>
            </a:pPr>
            <a:endParaRPr lang="ru-RU" sz="1600" dirty="0"/>
          </a:p>
          <a:p>
            <a:pPr>
              <a:lnSpc>
                <a:spcPct val="90000"/>
              </a:lnSpc>
            </a:pPr>
            <a:r>
              <a:rPr lang="ru-RU" sz="1400" i="1" dirty="0"/>
              <a:t>Фото: Кузнецова Р.В. Флотоводец. </a:t>
            </a:r>
            <a:r>
              <a:rPr lang="en-US" sz="1400" i="1" dirty="0"/>
              <a:t>dom-knig.com</a:t>
            </a:r>
            <a:endParaRPr lang="ru-RU" sz="1400" i="1" dirty="0"/>
          </a:p>
        </p:txBody>
      </p:sp>
      <p:pic>
        <p:nvPicPr>
          <p:cNvPr id="5" name="Рисунок 4">
            <a:extLst>
              <a:ext uri="{FF2B5EF4-FFF2-40B4-BE49-F238E27FC236}">
                <a16:creationId xmlns:a16="http://schemas.microsoft.com/office/drawing/2014/main" id="{2594B71D-224F-4E7A-8D32-93DC0A5AE0C2}"/>
              </a:ext>
            </a:extLst>
          </p:cNvPr>
          <p:cNvPicPr>
            <a:picLocks noChangeAspect="1"/>
          </p:cNvPicPr>
          <p:nvPr/>
        </p:nvPicPr>
        <p:blipFill>
          <a:blip r:embed="rId3"/>
          <a:stretch>
            <a:fillRect/>
          </a:stretch>
        </p:blipFill>
        <p:spPr>
          <a:xfrm>
            <a:off x="2411760" y="4451064"/>
            <a:ext cx="1692188" cy="1651999"/>
          </a:xfrm>
          <a:prstGeom prst="rect">
            <a:avLst/>
          </a:prstGeom>
        </p:spPr>
      </p:pic>
      <p:sp>
        <p:nvSpPr>
          <p:cNvPr id="7" name="TextBox 6">
            <a:extLst>
              <a:ext uri="{FF2B5EF4-FFF2-40B4-BE49-F238E27FC236}">
                <a16:creationId xmlns:a16="http://schemas.microsoft.com/office/drawing/2014/main" id="{A4DB7CA8-6301-46AD-A792-B67591DF5707}"/>
              </a:ext>
            </a:extLst>
          </p:cNvPr>
          <p:cNvSpPr txBox="1"/>
          <p:nvPr/>
        </p:nvSpPr>
        <p:spPr>
          <a:xfrm>
            <a:off x="294318" y="4456521"/>
            <a:ext cx="2184277" cy="1643527"/>
          </a:xfrm>
          <a:prstGeom prst="rect">
            <a:avLst/>
          </a:prstGeom>
          <a:noFill/>
        </p:spPr>
        <p:txBody>
          <a:bodyPr wrap="square" rtlCol="0">
            <a:spAutoFit/>
          </a:bodyPr>
          <a:lstStyle/>
          <a:p>
            <a:pPr>
              <a:lnSpc>
                <a:spcPct val="90000"/>
              </a:lnSpc>
            </a:pPr>
            <a:r>
              <a:rPr lang="ru-RU" sz="1600" dirty="0"/>
              <a:t>В 1935 г. за выдающиеся показатели в подготовке крейсера он получил первый военный орден Красной Звезды.</a:t>
            </a:r>
          </a:p>
        </p:txBody>
      </p:sp>
    </p:spTree>
    <p:extLst>
      <p:ext uri="{BB962C8B-B14F-4D97-AF65-F5344CB8AC3E}">
        <p14:creationId xmlns:p14="http://schemas.microsoft.com/office/powerpoint/2010/main" val="898253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0600799-5DF1-4262-9C01-4B255AF6A338}"/>
              </a:ext>
            </a:extLst>
          </p:cNvPr>
          <p:cNvSpPr>
            <a:spLocks noGrp="1"/>
          </p:cNvSpPr>
          <p:nvPr>
            <p:ph type="title"/>
          </p:nvPr>
        </p:nvSpPr>
        <p:spPr>
          <a:xfrm>
            <a:off x="457200" y="332656"/>
            <a:ext cx="8229600" cy="468052"/>
          </a:xfrm>
        </p:spPr>
        <p:txBody>
          <a:bodyPr>
            <a:noAutofit/>
          </a:bodyPr>
          <a:lstStyle/>
          <a:p>
            <a:pPr algn="ctr"/>
            <a:r>
              <a:rPr lang="ru-RU" sz="3200" dirty="0"/>
              <a:t>Псевдоним - дон Николас «Лепанто»</a:t>
            </a:r>
          </a:p>
        </p:txBody>
      </p:sp>
      <p:sp>
        <p:nvSpPr>
          <p:cNvPr id="3" name="Объект 2">
            <a:extLst>
              <a:ext uri="{FF2B5EF4-FFF2-40B4-BE49-F238E27FC236}">
                <a16:creationId xmlns:a16="http://schemas.microsoft.com/office/drawing/2014/main" id="{31D9224B-8E90-42C6-9E32-A21B24C7FDA7}"/>
              </a:ext>
            </a:extLst>
          </p:cNvPr>
          <p:cNvSpPr>
            <a:spLocks noGrp="1"/>
          </p:cNvSpPr>
          <p:nvPr>
            <p:ph idx="1"/>
          </p:nvPr>
        </p:nvSpPr>
        <p:spPr>
          <a:xfrm>
            <a:off x="323528" y="980728"/>
            <a:ext cx="8703839" cy="2448272"/>
          </a:xfrm>
        </p:spPr>
        <p:txBody>
          <a:bodyPr>
            <a:normAutofit fontScale="62500" lnSpcReduction="20000"/>
          </a:bodyPr>
          <a:lstStyle/>
          <a:p>
            <a:pPr marL="0" indent="0">
              <a:buNone/>
            </a:pPr>
            <a:r>
              <a:rPr lang="ru-RU" dirty="0"/>
              <a:t>В августе 1936 г. неожиданно прервалась, столь милая сердцу Кузнецова, служба на флоте.  Он был назначен военно-морским атташе в республиканской Испании, которая вела гражданскую войну с мятежниками-</a:t>
            </a:r>
            <a:r>
              <a:rPr lang="ru-RU" dirty="0" err="1"/>
              <a:t>франкистами</a:t>
            </a:r>
            <a:r>
              <a:rPr lang="ru-RU" dirty="0"/>
              <a:t> .</a:t>
            </a:r>
          </a:p>
          <a:p>
            <a:pPr marL="0" indent="0">
              <a:buNone/>
            </a:pPr>
            <a:r>
              <a:rPr lang="ru-RU" dirty="0"/>
              <a:t>Это был большой, хоть и нежеланный, скачок карьеры. Чем же он объясняется?</a:t>
            </a:r>
          </a:p>
          <a:p>
            <a:pPr marL="179388" indent="-179388">
              <a:buAutoNum type="arabicParenR"/>
            </a:pPr>
            <a:r>
              <a:rPr lang="ru-RU" dirty="0"/>
              <a:t>СССР начал военные поставки для армии республиканцев по морю. Для их обеспечения потребовались надежные, способные люди;</a:t>
            </a:r>
          </a:p>
          <a:p>
            <a:pPr marL="179388" indent="-179388">
              <a:buAutoNum type="arabicParenR"/>
            </a:pPr>
            <a:r>
              <a:rPr lang="ru-RU" dirty="0"/>
              <a:t> посты на флоте и в армии быстро освобождались в ходе сталинский репрессий их высшего руководства. Так, в 1937-38 гг. были уничтожены командующие морскими силами РККА, флагманы флота 1 ранга В.М. Орлов и М.В. Викторов, семь флагманов 1-го ранга, в том числе командиры Северного, Балтийского Черноморского, Тихоокеанского флотов и многие другие. </a:t>
            </a:r>
          </a:p>
          <a:p>
            <a:pPr marL="0" indent="0">
              <a:buNone/>
            </a:pPr>
            <a:endParaRPr lang="ru-RU" dirty="0"/>
          </a:p>
          <a:p>
            <a:pPr marL="0" indent="0">
              <a:buNone/>
            </a:pPr>
            <a:endParaRPr lang="ru-RU" dirty="0"/>
          </a:p>
          <a:p>
            <a:endParaRPr lang="ru-RU" dirty="0"/>
          </a:p>
        </p:txBody>
      </p:sp>
      <p:pic>
        <p:nvPicPr>
          <p:cNvPr id="5" name="Рисунок 4">
            <a:extLst>
              <a:ext uri="{FF2B5EF4-FFF2-40B4-BE49-F238E27FC236}">
                <a16:creationId xmlns:a16="http://schemas.microsoft.com/office/drawing/2014/main" id="{5E781EE7-93C3-4732-B193-853AB8C24DA6}"/>
              </a:ext>
            </a:extLst>
          </p:cNvPr>
          <p:cNvPicPr>
            <a:picLocks noChangeAspect="1"/>
          </p:cNvPicPr>
          <p:nvPr/>
        </p:nvPicPr>
        <p:blipFill>
          <a:blip r:embed="rId2"/>
          <a:stretch>
            <a:fillRect/>
          </a:stretch>
        </p:blipFill>
        <p:spPr>
          <a:xfrm>
            <a:off x="457200" y="3532002"/>
            <a:ext cx="5374940" cy="3215663"/>
          </a:xfrm>
          <a:prstGeom prst="rect">
            <a:avLst/>
          </a:prstGeom>
        </p:spPr>
      </p:pic>
      <p:sp>
        <p:nvSpPr>
          <p:cNvPr id="9" name="TextBox 8">
            <a:extLst>
              <a:ext uri="{FF2B5EF4-FFF2-40B4-BE49-F238E27FC236}">
                <a16:creationId xmlns:a16="http://schemas.microsoft.com/office/drawing/2014/main" id="{BD620E70-9586-43DA-9899-9A493CC56C70}"/>
              </a:ext>
            </a:extLst>
          </p:cNvPr>
          <p:cNvSpPr txBox="1"/>
          <p:nvPr/>
        </p:nvSpPr>
        <p:spPr>
          <a:xfrm>
            <a:off x="6048164" y="5166308"/>
            <a:ext cx="2448272" cy="1421928"/>
          </a:xfrm>
          <a:prstGeom prst="rect">
            <a:avLst/>
          </a:prstGeom>
          <a:noFill/>
        </p:spPr>
        <p:txBody>
          <a:bodyPr wrap="square">
            <a:spAutoFit/>
          </a:bodyPr>
          <a:lstStyle/>
          <a:p>
            <a:pPr>
              <a:lnSpc>
                <a:spcPct val="90000"/>
              </a:lnSpc>
              <a:defRPr/>
            </a:pPr>
            <a:r>
              <a:rPr lang="ru-RU" sz="1600" dirty="0"/>
              <a:t>Советский пароход «Курск» на разгрузке в порту </a:t>
            </a:r>
            <a:r>
              <a:rPr lang="ru-RU" sz="1600" dirty="0" err="1"/>
              <a:t>Аликанте</a:t>
            </a:r>
            <a:r>
              <a:rPr lang="ru-RU" sz="1600" dirty="0"/>
              <a:t>. Испания, декабрь 1936 г.</a:t>
            </a:r>
          </a:p>
          <a:p>
            <a:pPr>
              <a:lnSpc>
                <a:spcPct val="90000"/>
              </a:lnSpc>
              <a:defRPr/>
            </a:pPr>
            <a:endParaRPr lang="ru-RU" sz="1600" dirty="0"/>
          </a:p>
          <a:p>
            <a:pPr>
              <a:lnSpc>
                <a:spcPct val="90000"/>
              </a:lnSpc>
              <a:defRPr/>
            </a:pPr>
            <a:r>
              <a:rPr lang="ru-RU" sz="1600" i="1" dirty="0"/>
              <a:t>Фото:  «Архивы России»</a:t>
            </a:r>
          </a:p>
        </p:txBody>
      </p:sp>
    </p:spTree>
    <p:extLst>
      <p:ext uri="{BB962C8B-B14F-4D97-AF65-F5344CB8AC3E}">
        <p14:creationId xmlns:p14="http://schemas.microsoft.com/office/powerpoint/2010/main" val="1047725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8229600" cy="612068"/>
          </a:xfrm>
        </p:spPr>
        <p:txBody>
          <a:bodyPr>
            <a:normAutofit/>
          </a:bodyPr>
          <a:lstStyle/>
          <a:p>
            <a:pPr algn="ctr">
              <a:defRPr/>
            </a:pPr>
            <a:r>
              <a:rPr lang="ru-RU" sz="3600" dirty="0"/>
              <a:t>«Испанский год»</a:t>
            </a:r>
          </a:p>
        </p:txBody>
      </p:sp>
      <p:sp>
        <p:nvSpPr>
          <p:cNvPr id="3" name="Объект 2"/>
          <p:cNvSpPr>
            <a:spLocks noGrp="1"/>
          </p:cNvSpPr>
          <p:nvPr>
            <p:ph idx="1"/>
          </p:nvPr>
        </p:nvSpPr>
        <p:spPr>
          <a:xfrm>
            <a:off x="3167844" y="1124743"/>
            <a:ext cx="5673316" cy="5544617"/>
          </a:xfrm>
        </p:spPr>
        <p:txBody>
          <a:bodyPr>
            <a:normAutofit fontScale="62500" lnSpcReduction="20000"/>
          </a:bodyPr>
          <a:lstStyle/>
          <a:p>
            <a:pPr marL="0" indent="0">
              <a:buNone/>
              <a:defRPr/>
            </a:pPr>
            <a:r>
              <a:rPr lang="ru-RU" dirty="0"/>
              <a:t>Главными задачами советского атташе стали:</a:t>
            </a:r>
          </a:p>
          <a:p>
            <a:pPr marL="0" indent="0">
              <a:buNone/>
              <a:defRPr/>
            </a:pPr>
            <a:r>
              <a:rPr lang="ru-RU" dirty="0"/>
              <a:t>1) обеспечение прибытия и разгрузки советских морских транспортов;</a:t>
            </a:r>
          </a:p>
          <a:p>
            <a:pPr marL="0" indent="0">
              <a:buNone/>
              <a:defRPr/>
            </a:pPr>
            <a:r>
              <a:rPr lang="ru-RU" dirty="0"/>
              <a:t>2) руководство советскими моряками-добровольцами;</a:t>
            </a:r>
          </a:p>
          <a:p>
            <a:pPr marL="0" indent="0">
              <a:buNone/>
              <a:defRPr/>
            </a:pPr>
            <a:r>
              <a:rPr lang="ru-RU" dirty="0"/>
              <a:t>3) дипломатическое взаимодействие с морским министерством и командованием ВМФ Республики.</a:t>
            </a:r>
          </a:p>
          <a:p>
            <a:pPr marL="0" indent="0">
              <a:buNone/>
              <a:defRPr/>
            </a:pPr>
            <a:endParaRPr lang="ru-RU" dirty="0"/>
          </a:p>
          <a:p>
            <a:pPr marL="0" indent="0">
              <a:buNone/>
              <a:defRPr/>
            </a:pPr>
            <a:r>
              <a:rPr lang="ru-RU" dirty="0"/>
              <a:t>Для молодого офицера, за плечами которого были академия и  несколько лет командования крейсером, это были задачи совершенно нового типа, масштаба и сложности. </a:t>
            </a:r>
          </a:p>
          <a:p>
            <a:pPr marL="0" indent="0">
              <a:buNone/>
              <a:defRPr/>
            </a:pPr>
            <a:r>
              <a:rPr lang="ru-RU" dirty="0"/>
              <a:t>Справиться с ними ему помогли только </a:t>
            </a:r>
            <a:r>
              <a:rPr lang="ru-RU" i="1" dirty="0"/>
              <a:t>высокая собранность и организованность, </a:t>
            </a:r>
            <a:r>
              <a:rPr lang="ru-RU" dirty="0"/>
              <a:t>чего так не хватало, по признанию самого Кузнецова, его испанским товарищам.</a:t>
            </a:r>
          </a:p>
          <a:p>
            <a:pPr marL="0" indent="0">
              <a:buNone/>
              <a:defRPr/>
            </a:pPr>
            <a:endParaRPr lang="ru-RU" dirty="0"/>
          </a:p>
          <a:p>
            <a:pPr marL="0" indent="0">
              <a:buNone/>
              <a:defRPr/>
            </a:pPr>
            <a:r>
              <a:rPr lang="ru-RU" dirty="0"/>
              <a:t>За свой «испанский год» 33-летний атташе был награжден орденами Ленина и Красного Знамени.</a:t>
            </a:r>
          </a:p>
          <a:p>
            <a:pPr marL="0" indent="0">
              <a:buNone/>
              <a:defRPr/>
            </a:pPr>
            <a:endParaRPr lang="ru-RU" dirty="0"/>
          </a:p>
          <a:p>
            <a:pPr marL="0" indent="0">
              <a:buNone/>
              <a:defRPr/>
            </a:pPr>
            <a:r>
              <a:rPr lang="ru-RU" dirty="0"/>
              <a:t>По итогам миссии атташе сделал неутешительные выводы: советский флот недостаточно силен, крейсера и эсминцы на фоне немецких и итальянских устарели, и могут быть быстро уничтожены. </a:t>
            </a:r>
          </a:p>
          <a:p>
            <a:pPr marL="0" indent="0">
              <a:buNone/>
              <a:defRPr/>
            </a:pPr>
            <a:r>
              <a:rPr lang="ru-RU" dirty="0"/>
              <a:t>Нужна была новая программа строительства флота.</a:t>
            </a:r>
          </a:p>
        </p:txBody>
      </p:sp>
      <p:sp>
        <p:nvSpPr>
          <p:cNvPr id="4" name="TextBox 3"/>
          <p:cNvSpPr txBox="1"/>
          <p:nvPr/>
        </p:nvSpPr>
        <p:spPr>
          <a:xfrm>
            <a:off x="9533" y="5219732"/>
            <a:ext cx="2915815" cy="1449628"/>
          </a:xfrm>
          <a:prstGeom prst="rect">
            <a:avLst/>
          </a:prstGeom>
          <a:noFill/>
        </p:spPr>
        <p:txBody>
          <a:bodyPr wrap="square">
            <a:spAutoFit/>
          </a:bodyPr>
          <a:lstStyle/>
          <a:p>
            <a:pPr algn="ctr">
              <a:lnSpc>
                <a:spcPct val="90000"/>
              </a:lnSpc>
              <a:defRPr/>
            </a:pPr>
            <a:r>
              <a:rPr lang="ru-RU" sz="1400" dirty="0"/>
              <a:t>Капитан 1-го ранга</a:t>
            </a:r>
          </a:p>
          <a:p>
            <a:pPr algn="ctr">
              <a:lnSpc>
                <a:spcPct val="90000"/>
              </a:lnSpc>
              <a:defRPr/>
            </a:pPr>
            <a:r>
              <a:rPr lang="ru-RU" sz="1400" dirty="0"/>
              <a:t>Н.Г. Кузнецов после возвращения из Испании. 1937 г.</a:t>
            </a:r>
          </a:p>
          <a:p>
            <a:pPr algn="ctr">
              <a:lnSpc>
                <a:spcPct val="90000"/>
              </a:lnSpc>
              <a:defRPr/>
            </a:pPr>
            <a:r>
              <a:rPr lang="ru-RU" altLang="en-US" sz="1400" dirty="0"/>
              <a:t>Самый молодой каперанг </a:t>
            </a:r>
          </a:p>
          <a:p>
            <a:pPr algn="ctr">
              <a:lnSpc>
                <a:spcPct val="90000"/>
              </a:lnSpc>
              <a:defRPr/>
            </a:pPr>
            <a:r>
              <a:rPr lang="ru-RU" altLang="en-US" sz="1400" dirty="0"/>
              <a:t>ВМФ СССР</a:t>
            </a:r>
            <a:r>
              <a:rPr lang="en-US" altLang="ru-RU" sz="1400" dirty="0"/>
              <a:t>.</a:t>
            </a:r>
          </a:p>
          <a:p>
            <a:pPr algn="ctr">
              <a:lnSpc>
                <a:spcPct val="90000"/>
              </a:lnSpc>
              <a:defRPr/>
            </a:pPr>
            <a:endParaRPr lang="ru-RU" sz="1400" dirty="0"/>
          </a:p>
          <a:p>
            <a:pPr algn="ctr">
              <a:lnSpc>
                <a:spcPct val="90000"/>
              </a:lnSpc>
              <a:defRPr/>
            </a:pPr>
            <a:r>
              <a:rPr lang="ru-RU" sz="1400" i="1" dirty="0"/>
              <a:t>Фото: </a:t>
            </a:r>
            <a:r>
              <a:rPr lang="en-US" sz="1400" i="1" dirty="0" err="1"/>
              <a:t>diletant.media</a:t>
            </a:r>
            <a:endParaRPr lang="ru-RU" sz="1400" i="1" dirty="0"/>
          </a:p>
        </p:txBody>
      </p:sp>
      <p:pic>
        <p:nvPicPr>
          <p:cNvPr id="1027" name="Picture 3"/>
          <p:cNvPicPr>
            <a:picLocks noChangeAspect="1" noChangeArrowheads="1"/>
          </p:cNvPicPr>
          <p:nvPr/>
        </p:nvPicPr>
        <p:blipFill rotWithShape="1">
          <a:blip r:embed="rId3"/>
          <a:srcRect/>
          <a:stretch>
            <a:fillRect/>
          </a:stretch>
        </p:blipFill>
        <p:spPr>
          <a:xfrm>
            <a:off x="302840" y="1112775"/>
            <a:ext cx="2543385" cy="4064771"/>
          </a:xfrm>
          <a:prstGeom prst="rect">
            <a:avLst/>
          </a:prstGeom>
          <a:noFill/>
          <a:ln>
            <a:noFill/>
          </a:ln>
          <a:effectLst/>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A9F80E1-1FE2-4F48-A8D2-CADA66004DD7}"/>
              </a:ext>
            </a:extLst>
          </p:cNvPr>
          <p:cNvSpPr>
            <a:spLocks noGrp="1"/>
          </p:cNvSpPr>
          <p:nvPr>
            <p:ph type="title"/>
          </p:nvPr>
        </p:nvSpPr>
        <p:spPr>
          <a:xfrm>
            <a:off x="454611" y="259406"/>
            <a:ext cx="8229600" cy="456660"/>
          </a:xfrm>
        </p:spPr>
        <p:txBody>
          <a:bodyPr>
            <a:noAutofit/>
          </a:bodyPr>
          <a:lstStyle/>
          <a:p>
            <a:pPr algn="ctr"/>
            <a:r>
              <a:rPr lang="ru-RU" sz="3600" dirty="0"/>
              <a:t>Из Мадрида во Владивосток</a:t>
            </a:r>
          </a:p>
        </p:txBody>
      </p:sp>
      <p:sp>
        <p:nvSpPr>
          <p:cNvPr id="3" name="Объект 2">
            <a:extLst>
              <a:ext uri="{FF2B5EF4-FFF2-40B4-BE49-F238E27FC236}">
                <a16:creationId xmlns:a16="http://schemas.microsoft.com/office/drawing/2014/main" id="{1C64E198-758A-4EE0-A099-9BAF5F027F7C}"/>
              </a:ext>
            </a:extLst>
          </p:cNvPr>
          <p:cNvSpPr>
            <a:spLocks noGrp="1"/>
          </p:cNvSpPr>
          <p:nvPr>
            <p:ph idx="1"/>
          </p:nvPr>
        </p:nvSpPr>
        <p:spPr>
          <a:xfrm>
            <a:off x="331191" y="800707"/>
            <a:ext cx="5309322" cy="2304257"/>
          </a:xfrm>
        </p:spPr>
        <p:txBody>
          <a:bodyPr>
            <a:noAutofit/>
          </a:bodyPr>
          <a:lstStyle/>
          <a:p>
            <a:pPr marL="0" indent="0">
              <a:lnSpc>
                <a:spcPct val="90000"/>
              </a:lnSpc>
              <a:spcBef>
                <a:spcPts val="0"/>
              </a:spcBef>
              <a:buNone/>
            </a:pPr>
            <a:r>
              <a:rPr lang="ru-RU" sz="1400" dirty="0"/>
              <a:t>Новый «крутой поворот» – назначение заместителем командующего Тихоокеанским флотом в августе 1938 г., а после ареста флагмана 1 ранга Г.П. Киреева – командующим. </a:t>
            </a:r>
          </a:p>
          <a:p>
            <a:pPr marL="0" indent="0">
              <a:lnSpc>
                <a:spcPct val="90000"/>
              </a:lnSpc>
              <a:spcBef>
                <a:spcPts val="0"/>
              </a:spcBef>
              <a:buNone/>
            </a:pPr>
            <a:r>
              <a:rPr lang="ru-RU" sz="1400" dirty="0"/>
              <a:t>Флот предстояло укрепить, т.к. на Дальнем Востоке большую опасность представляла милитаристская Япония, развязавшая в 1937 г. войну в Китае, вблизи границ СССР.</a:t>
            </a:r>
          </a:p>
          <a:p>
            <a:pPr marL="0" indent="0">
              <a:lnSpc>
                <a:spcPct val="90000"/>
              </a:lnSpc>
              <a:spcBef>
                <a:spcPts val="0"/>
              </a:spcBef>
              <a:buNone/>
            </a:pPr>
            <a:r>
              <a:rPr lang="ru-RU" sz="1400" dirty="0"/>
              <a:t>Здесь Кузнецова ждало первое в жизни боевое испытание.</a:t>
            </a:r>
          </a:p>
          <a:p>
            <a:pPr marL="0" indent="0">
              <a:lnSpc>
                <a:spcPct val="90000"/>
              </a:lnSpc>
              <a:spcBef>
                <a:spcPts val="0"/>
              </a:spcBef>
              <a:buNone/>
            </a:pPr>
            <a:r>
              <a:rPr lang="ru-RU" sz="1400" dirty="0"/>
              <a:t>29 июля – 11 августа 1938 г. произошли события у озера Хасан.</a:t>
            </a:r>
          </a:p>
          <a:p>
            <a:pPr marL="0" indent="0">
              <a:lnSpc>
                <a:spcPct val="90000"/>
              </a:lnSpc>
              <a:spcBef>
                <a:spcPts val="0"/>
              </a:spcBef>
              <a:buNone/>
            </a:pPr>
            <a:r>
              <a:rPr lang="ru-RU" sz="1400" dirty="0"/>
              <a:t>Силы Тихоокеанского флота с моря поддерживали действия частей Дальневосточного фронта, действуя со своей главной базы - Владивостока. </a:t>
            </a:r>
          </a:p>
          <a:p>
            <a:pPr marL="0" indent="0">
              <a:buNone/>
            </a:pPr>
            <a:endParaRPr lang="ru-RU" sz="1400" dirty="0"/>
          </a:p>
        </p:txBody>
      </p:sp>
      <p:pic>
        <p:nvPicPr>
          <p:cNvPr id="4" name="Рисунок 3">
            <a:extLst>
              <a:ext uri="{FF2B5EF4-FFF2-40B4-BE49-F238E27FC236}">
                <a16:creationId xmlns:a16="http://schemas.microsoft.com/office/drawing/2014/main" id="{163B0510-73A2-437F-B650-8DE1CE983331}"/>
              </a:ext>
            </a:extLst>
          </p:cNvPr>
          <p:cNvPicPr>
            <a:picLocks noChangeAspect="1"/>
          </p:cNvPicPr>
          <p:nvPr/>
        </p:nvPicPr>
        <p:blipFill rotWithShape="1">
          <a:blip r:embed="rId2"/>
          <a:srcRect b="3800"/>
          <a:stretch/>
        </p:blipFill>
        <p:spPr>
          <a:xfrm>
            <a:off x="5767398" y="960908"/>
            <a:ext cx="3096344" cy="4262844"/>
          </a:xfrm>
          <a:prstGeom prst="rect">
            <a:avLst/>
          </a:prstGeom>
        </p:spPr>
      </p:pic>
      <p:sp>
        <p:nvSpPr>
          <p:cNvPr id="5" name="TextBox 4">
            <a:extLst>
              <a:ext uri="{FF2B5EF4-FFF2-40B4-BE49-F238E27FC236}">
                <a16:creationId xmlns:a16="http://schemas.microsoft.com/office/drawing/2014/main" id="{1A65E77F-543F-4BBD-B813-4D409749C8E4}"/>
              </a:ext>
            </a:extLst>
          </p:cNvPr>
          <p:cNvSpPr txBox="1"/>
          <p:nvPr/>
        </p:nvSpPr>
        <p:spPr>
          <a:xfrm>
            <a:off x="5781406" y="5342866"/>
            <a:ext cx="3096344" cy="1255728"/>
          </a:xfrm>
          <a:prstGeom prst="rect">
            <a:avLst/>
          </a:prstGeom>
          <a:noFill/>
        </p:spPr>
        <p:txBody>
          <a:bodyPr wrap="square" rtlCol="0">
            <a:spAutoFit/>
          </a:bodyPr>
          <a:lstStyle/>
          <a:p>
            <a:pPr algn="ctr">
              <a:lnSpc>
                <a:spcPct val="90000"/>
              </a:lnSpc>
            </a:pPr>
            <a:r>
              <a:rPr lang="ru-RU" sz="1400" dirty="0"/>
              <a:t>Командующий Тихоокеанским флотом, флагман 2 ранга Н.Г. Кузнецов принимает воинскую присягу, новая редакция которой была утверждена в январе 1939 г.</a:t>
            </a:r>
          </a:p>
          <a:p>
            <a:pPr algn="ctr">
              <a:lnSpc>
                <a:spcPct val="90000"/>
              </a:lnSpc>
            </a:pPr>
            <a:r>
              <a:rPr lang="ru-RU" sz="1400" i="1" dirty="0"/>
              <a:t>Фото: </a:t>
            </a:r>
            <a:r>
              <a:rPr lang="en-US" sz="1400" i="1" dirty="0"/>
              <a:t>kotlasmuzei.ru</a:t>
            </a:r>
            <a:endParaRPr lang="ru-RU" sz="1400" i="1" dirty="0"/>
          </a:p>
        </p:txBody>
      </p:sp>
      <p:pic>
        <p:nvPicPr>
          <p:cNvPr id="7" name="Рисунок 6">
            <a:extLst>
              <a:ext uri="{FF2B5EF4-FFF2-40B4-BE49-F238E27FC236}">
                <a16:creationId xmlns:a16="http://schemas.microsoft.com/office/drawing/2014/main" id="{81E81D61-49B0-4F1C-83E8-5F5765311C3C}"/>
              </a:ext>
            </a:extLst>
          </p:cNvPr>
          <p:cNvPicPr>
            <a:picLocks noChangeAspect="1"/>
          </p:cNvPicPr>
          <p:nvPr/>
        </p:nvPicPr>
        <p:blipFill>
          <a:blip r:embed="rId3"/>
          <a:stretch>
            <a:fillRect/>
          </a:stretch>
        </p:blipFill>
        <p:spPr>
          <a:xfrm>
            <a:off x="464246" y="3018239"/>
            <a:ext cx="4804675" cy="3581876"/>
          </a:xfrm>
          <a:prstGeom prst="rect">
            <a:avLst/>
          </a:prstGeom>
        </p:spPr>
      </p:pic>
    </p:spTree>
    <p:extLst>
      <p:ext uri="{BB962C8B-B14F-4D97-AF65-F5344CB8AC3E}">
        <p14:creationId xmlns:p14="http://schemas.microsoft.com/office/powerpoint/2010/main" val="14291226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229600" cy="648072"/>
          </a:xfrm>
        </p:spPr>
        <p:txBody>
          <a:bodyPr>
            <a:noAutofit/>
          </a:bodyPr>
          <a:lstStyle/>
          <a:p>
            <a:pPr algn="ctr"/>
            <a:r>
              <a:rPr lang="ru-RU" sz="4000" dirty="0"/>
              <a:t>«Над границей тучи ходят хмуро…»</a:t>
            </a:r>
          </a:p>
        </p:txBody>
      </p:sp>
      <p:sp>
        <p:nvSpPr>
          <p:cNvPr id="3" name="Объект 2"/>
          <p:cNvSpPr>
            <a:spLocks noGrp="1"/>
          </p:cNvSpPr>
          <p:nvPr>
            <p:ph idx="1"/>
          </p:nvPr>
        </p:nvSpPr>
        <p:spPr>
          <a:xfrm>
            <a:off x="184525" y="3840729"/>
            <a:ext cx="5395587" cy="2792627"/>
          </a:xfrm>
        </p:spPr>
        <p:txBody>
          <a:bodyPr>
            <a:normAutofit fontScale="62500" lnSpcReduction="20000"/>
          </a:bodyPr>
          <a:lstStyle/>
          <a:p>
            <a:pPr marL="0" indent="0">
              <a:buNone/>
            </a:pPr>
            <a:r>
              <a:rPr lang="ru-RU" dirty="0"/>
              <a:t>В период хасанских событий Кузнецов формирует идею нескольких степеней оперативной готовности флота. В ней им был учтен и опыт русско-японской войны 1904-1905 гг.: внезапного нападения японцев на Порт-Артур и порт Чемульпо и дальнейшей блокады русского флота. </a:t>
            </a:r>
          </a:p>
          <a:p>
            <a:pPr marL="0" indent="0">
              <a:buNone/>
            </a:pPr>
            <a:r>
              <a:rPr lang="ru-RU" dirty="0"/>
              <a:t>Репрессии по итогам Хасана не коснулись командующего Тихоокеанским флотом. Он даже сумел отстоять перед Сталиным командира погибшего во время мирного перехода эсминца «Решительный» капитана 3 ранга С.Г. Горшкова (будущего главкома ВМФ СССР в 1956-1985 гг.). </a:t>
            </a:r>
          </a:p>
          <a:p>
            <a:pPr marL="0" indent="0">
              <a:buNone/>
            </a:pPr>
            <a:r>
              <a:rPr lang="ru-RU" dirty="0"/>
              <a:t>Для Кузнецова был уготован очередной «крутой поворот».</a:t>
            </a:r>
          </a:p>
          <a:p>
            <a:pPr marL="0" indent="0">
              <a:buNone/>
            </a:pPr>
            <a:endParaRPr lang="ru-RU"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2361"/>
          <a:stretch/>
        </p:blipFill>
        <p:spPr bwMode="auto">
          <a:xfrm>
            <a:off x="5690252" y="1437464"/>
            <a:ext cx="3094215" cy="356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690252" y="5085184"/>
            <a:ext cx="3269223" cy="1449628"/>
          </a:xfrm>
          <a:prstGeom prst="rect">
            <a:avLst/>
          </a:prstGeom>
          <a:noFill/>
        </p:spPr>
        <p:txBody>
          <a:bodyPr wrap="square" rtlCol="0">
            <a:spAutoFit/>
          </a:bodyPr>
          <a:lstStyle/>
          <a:p>
            <a:pPr algn="ctr">
              <a:lnSpc>
                <a:spcPct val="90000"/>
              </a:lnSpc>
            </a:pPr>
            <a:r>
              <a:rPr lang="ru-RU" sz="1400" dirty="0"/>
              <a:t>Командующий Тихоокеанским флотом флагман 2 ранга Н.Г. Кузнецов и командующий отдельной Краснознаменной Дальневосточной армией командарм 2 ранга</a:t>
            </a:r>
          </a:p>
          <a:p>
            <a:pPr algn="ctr">
              <a:lnSpc>
                <a:spcPct val="90000"/>
              </a:lnSpc>
            </a:pPr>
            <a:r>
              <a:rPr lang="ru-RU" sz="1400" dirty="0"/>
              <a:t>Г.М. Штерн. 1938 г.</a:t>
            </a:r>
          </a:p>
          <a:p>
            <a:pPr algn="ctr">
              <a:lnSpc>
                <a:spcPct val="90000"/>
              </a:lnSpc>
            </a:pPr>
            <a:r>
              <a:rPr lang="ru-RU" sz="1400" i="1" dirty="0"/>
              <a:t>Фото: </a:t>
            </a:r>
            <a:r>
              <a:rPr lang="en-US" sz="1400" i="1" dirty="0" err="1"/>
              <a:t>wwii.space</a:t>
            </a:r>
            <a:endParaRPr lang="ru-RU" sz="1400" i="1" dirty="0"/>
          </a:p>
        </p:txBody>
      </p:sp>
      <p:sp>
        <p:nvSpPr>
          <p:cNvPr id="9" name="TextBox 8">
            <a:extLst>
              <a:ext uri="{FF2B5EF4-FFF2-40B4-BE49-F238E27FC236}">
                <a16:creationId xmlns:a16="http://schemas.microsoft.com/office/drawing/2014/main" id="{CE84939B-E0BA-44FF-851B-9F582852F267}"/>
              </a:ext>
            </a:extLst>
          </p:cNvPr>
          <p:cNvSpPr txBox="1"/>
          <p:nvPr/>
        </p:nvSpPr>
        <p:spPr>
          <a:xfrm>
            <a:off x="1857460" y="1437464"/>
            <a:ext cx="3628211" cy="2169825"/>
          </a:xfrm>
          <a:prstGeom prst="rect">
            <a:avLst/>
          </a:prstGeom>
          <a:noFill/>
        </p:spPr>
        <p:txBody>
          <a:bodyPr wrap="square" rtlCol="0">
            <a:spAutoFit/>
          </a:bodyPr>
          <a:lstStyle/>
          <a:p>
            <a:pPr>
              <a:lnSpc>
                <a:spcPct val="90000"/>
              </a:lnSpc>
            </a:pPr>
            <a:r>
              <a:rPr lang="ru-RU" sz="1500" dirty="0"/>
              <a:t>Знак «Участнику Хасанских боёв» появился на мундире флагмана с 1939 г. </a:t>
            </a:r>
          </a:p>
          <a:p>
            <a:pPr indent="174625">
              <a:lnSpc>
                <a:spcPct val="90000"/>
              </a:lnSpc>
            </a:pPr>
            <a:r>
              <a:rPr lang="ru-RU" sz="1500" dirty="0"/>
              <a:t>Хотя флот играл в этом конфликте вспомогательную роль (переброска войск, снабжение), он выполнил её успешно. А вот армия понесла большие потери. Командовавший ею маршал В.К. Блюхер еще в ходе боёв был заменен командармом 2 ранга Г.М. Штерном, и через 4 месяца расстрелян. </a:t>
            </a:r>
          </a:p>
        </p:txBody>
      </p:sp>
      <p:pic>
        <p:nvPicPr>
          <p:cNvPr id="10" name="Рисунок 9">
            <a:extLst>
              <a:ext uri="{FF2B5EF4-FFF2-40B4-BE49-F238E27FC236}">
                <a16:creationId xmlns:a16="http://schemas.microsoft.com/office/drawing/2014/main" id="{B683DB81-7A83-4032-80FA-A961D1A6CD0B}"/>
              </a:ext>
            </a:extLst>
          </p:cNvPr>
          <p:cNvPicPr>
            <a:picLocks noChangeAspect="1"/>
          </p:cNvPicPr>
          <p:nvPr/>
        </p:nvPicPr>
        <p:blipFill rotWithShape="1">
          <a:blip r:embed="rId3"/>
          <a:srcRect l="7617" t="3276" r="5008" b="4713"/>
          <a:stretch/>
        </p:blipFill>
        <p:spPr>
          <a:xfrm>
            <a:off x="205076" y="1477786"/>
            <a:ext cx="1597314" cy="2089179"/>
          </a:xfrm>
          <a:prstGeom prst="rect">
            <a:avLst/>
          </a:prstGeom>
        </p:spPr>
      </p:pic>
    </p:spTree>
    <p:extLst>
      <p:ext uri="{BB962C8B-B14F-4D97-AF65-F5344CB8AC3E}">
        <p14:creationId xmlns:p14="http://schemas.microsoft.com/office/powerpoint/2010/main" val="1532555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603" y="423008"/>
            <a:ext cx="8229600" cy="530933"/>
          </a:xfrm>
        </p:spPr>
        <p:txBody>
          <a:bodyPr>
            <a:noAutofit/>
          </a:bodyPr>
          <a:lstStyle/>
          <a:p>
            <a:pPr algn="ctr">
              <a:defRPr/>
            </a:pPr>
            <a:r>
              <a:rPr lang="ru-RU" altLang="en-US" sz="3600" dirty="0"/>
              <a:t>«Резкий подъём, как у водолаза…»</a:t>
            </a:r>
          </a:p>
        </p:txBody>
      </p:sp>
      <p:sp>
        <p:nvSpPr>
          <p:cNvPr id="3" name="Content Placeholder 2"/>
          <p:cNvSpPr>
            <a:spLocks noGrp="1"/>
          </p:cNvSpPr>
          <p:nvPr>
            <p:ph idx="1"/>
          </p:nvPr>
        </p:nvSpPr>
        <p:spPr>
          <a:xfrm>
            <a:off x="402940" y="4275935"/>
            <a:ext cx="8291263" cy="2429429"/>
          </a:xfrm>
        </p:spPr>
        <p:txBody>
          <a:bodyPr>
            <a:normAutofit lnSpcReduction="10000"/>
          </a:bodyPr>
          <a:lstStyle/>
          <a:p>
            <a:pPr marL="0" indent="0">
              <a:lnSpc>
                <a:spcPct val="90000"/>
              </a:lnSpc>
              <a:buNone/>
              <a:defRPr/>
            </a:pPr>
            <a:r>
              <a:rPr lang="ru-RU" altLang="en-US" sz="1600" dirty="0"/>
              <a:t>Прослужив на Тихом океане полтора года, в апреле 1939 г. Кузнецов получает звание флагмана флота 2 ранга и назначение на пост народного комиссара ВМФ СССР. Всего лишь три года назад он стоял на мостике крейсера.</a:t>
            </a:r>
          </a:p>
          <a:p>
            <a:pPr marL="0" indent="0">
              <a:lnSpc>
                <a:spcPct val="90000"/>
              </a:lnSpc>
              <a:buNone/>
              <a:defRPr/>
            </a:pPr>
            <a:r>
              <a:rPr lang="ru-RU" altLang="en-US" sz="1600" dirty="0"/>
              <a:t>Это был, по словам Николая Герасимовича, </a:t>
            </a:r>
            <a:r>
              <a:rPr lang="ru-RU" altLang="en-US" sz="1600" i="1" dirty="0"/>
              <a:t>«резкий подъем, как у водолаза, всегда опасный и связанный с большой нагрузкой, совершившийся не по моей воле»</a:t>
            </a:r>
            <a:r>
              <a:rPr lang="ru-RU" altLang="en-US" sz="1600" dirty="0"/>
              <a:t>. </a:t>
            </a:r>
          </a:p>
          <a:p>
            <a:pPr marL="0" indent="0">
              <a:lnSpc>
                <a:spcPct val="90000"/>
              </a:lnSpc>
              <a:buNone/>
              <a:defRPr/>
            </a:pPr>
            <a:r>
              <a:rPr lang="ru-RU" altLang="en-US" sz="1600" dirty="0"/>
              <a:t>Опасность такого быстрого подъема в эпоху Сталина показали печальные судьбы многих офицеров армии и флота. В том числе, занимавших высшие должности в наркомате обороны: П.С. Рычагова, Г.М. Штерна, Я.В. Смушкевича, а также двух непосредственных предшественников Кузнецова на посту наркома ВМФ </a:t>
            </a:r>
          </a:p>
          <a:p>
            <a:pPr marL="0" indent="0">
              <a:lnSpc>
                <a:spcPct val="90000"/>
              </a:lnSpc>
              <a:buNone/>
              <a:defRPr/>
            </a:pPr>
            <a:r>
              <a:rPr lang="ru-RU" altLang="en-US" sz="1600" dirty="0"/>
              <a:t>П.А. Смирнова и М.П. Фриновского. </a:t>
            </a:r>
          </a:p>
          <a:p>
            <a:pPr>
              <a:lnSpc>
                <a:spcPct val="90000"/>
              </a:lnSpc>
              <a:buNone/>
              <a:defRPr/>
            </a:pPr>
            <a:endParaRPr lang="ru-RU" altLang="en-US" sz="1600" dirty="0"/>
          </a:p>
        </p:txBody>
      </p:sp>
      <p:pic>
        <p:nvPicPr>
          <p:cNvPr id="4" name="Рисунок 3">
            <a:extLst>
              <a:ext uri="{FF2B5EF4-FFF2-40B4-BE49-F238E27FC236}">
                <a16:creationId xmlns:a16="http://schemas.microsoft.com/office/drawing/2014/main" id="{F72AAA64-1685-4D70-BDAF-54100756B293}"/>
              </a:ext>
            </a:extLst>
          </p:cNvPr>
          <p:cNvPicPr>
            <a:picLocks noChangeAspect="1"/>
          </p:cNvPicPr>
          <p:nvPr/>
        </p:nvPicPr>
        <p:blipFill rotWithShape="1">
          <a:blip r:embed="rId2"/>
          <a:srcRect r="16284"/>
          <a:stretch/>
        </p:blipFill>
        <p:spPr>
          <a:xfrm>
            <a:off x="395536" y="1252666"/>
            <a:ext cx="4336648" cy="2943295"/>
          </a:xfrm>
          <a:prstGeom prst="rect">
            <a:avLst/>
          </a:prstGeom>
        </p:spPr>
      </p:pic>
      <p:sp>
        <p:nvSpPr>
          <p:cNvPr id="6" name="TextBox 5">
            <a:extLst>
              <a:ext uri="{FF2B5EF4-FFF2-40B4-BE49-F238E27FC236}">
                <a16:creationId xmlns:a16="http://schemas.microsoft.com/office/drawing/2014/main" id="{4ED66537-79FD-47AE-AD91-04E0C1827685}"/>
              </a:ext>
            </a:extLst>
          </p:cNvPr>
          <p:cNvSpPr txBox="1"/>
          <p:nvPr/>
        </p:nvSpPr>
        <p:spPr>
          <a:xfrm>
            <a:off x="4788024" y="1148974"/>
            <a:ext cx="4183868" cy="2751522"/>
          </a:xfrm>
          <a:prstGeom prst="rect">
            <a:avLst/>
          </a:prstGeom>
          <a:noFill/>
        </p:spPr>
        <p:txBody>
          <a:bodyPr wrap="square" rtlCol="0">
            <a:spAutoFit/>
          </a:bodyPr>
          <a:lstStyle/>
          <a:p>
            <a:pPr>
              <a:lnSpc>
                <a:spcPct val="90000"/>
              </a:lnSpc>
            </a:pPr>
            <a:r>
              <a:rPr lang="ru-RU" sz="1600" dirty="0"/>
              <a:t>Март 1939 г. </a:t>
            </a:r>
          </a:p>
          <a:p>
            <a:pPr>
              <a:lnSpc>
                <a:spcPct val="90000"/>
              </a:lnSpc>
            </a:pPr>
            <a:r>
              <a:rPr lang="ru-RU" sz="1600" dirty="0"/>
              <a:t>XVIII съезд ВКП (б).</a:t>
            </a:r>
          </a:p>
          <a:p>
            <a:pPr>
              <a:lnSpc>
                <a:spcPct val="90000"/>
              </a:lnSpc>
            </a:pPr>
            <a:r>
              <a:rPr lang="ru-RU" sz="1600" dirty="0"/>
              <a:t>В зал заседаний следуют делегаты от вооруженных сил, боевые товарищи по Испании (слева направо): </a:t>
            </a:r>
          </a:p>
          <a:p>
            <a:pPr>
              <a:lnSpc>
                <a:spcPct val="90000"/>
              </a:lnSpc>
            </a:pPr>
            <a:r>
              <a:rPr lang="ru-RU" sz="1600" dirty="0"/>
              <a:t>- комдив П.С. Рычагов (29 лет), начальник    Главного управления ВВС РККА, ;</a:t>
            </a:r>
          </a:p>
          <a:p>
            <a:pPr>
              <a:lnSpc>
                <a:spcPct val="90000"/>
              </a:lnSpc>
            </a:pPr>
            <a:r>
              <a:rPr lang="ru-RU" sz="1600" dirty="0"/>
              <a:t>- флагман 2 ранга Н.Г. Кузнецов (35 лет), командующий Тихоокеанским флотом</a:t>
            </a:r>
          </a:p>
          <a:p>
            <a:pPr>
              <a:lnSpc>
                <a:spcPct val="90000"/>
              </a:lnSpc>
            </a:pPr>
            <a:r>
              <a:rPr lang="ru-RU" sz="1600" dirty="0"/>
              <a:t>- командарм 2 ранга Г.М. Штерн (39 лет), командующий 1-й Краснознаменной Дальневосточной армией.</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6814" y="152636"/>
            <a:ext cx="8229600" cy="595598"/>
          </a:xfrm>
        </p:spPr>
        <p:txBody>
          <a:bodyPr>
            <a:noAutofit/>
          </a:bodyPr>
          <a:lstStyle/>
          <a:p>
            <a:pPr algn="ctr">
              <a:defRPr/>
            </a:pPr>
            <a:r>
              <a:rPr lang="ru-RU" sz="3800" dirty="0"/>
              <a:t>На посту наркома</a:t>
            </a:r>
          </a:p>
        </p:txBody>
      </p:sp>
      <p:sp>
        <p:nvSpPr>
          <p:cNvPr id="3" name="Объект 2"/>
          <p:cNvSpPr>
            <a:spLocks noGrp="1"/>
          </p:cNvSpPr>
          <p:nvPr>
            <p:ph idx="1"/>
          </p:nvPr>
        </p:nvSpPr>
        <p:spPr>
          <a:xfrm>
            <a:off x="4833708" y="944724"/>
            <a:ext cx="4104089" cy="5760640"/>
          </a:xfrm>
        </p:spPr>
        <p:txBody>
          <a:bodyPr>
            <a:noAutofit/>
          </a:bodyPr>
          <a:lstStyle/>
          <a:p>
            <a:pPr marL="0" lvl="0" indent="357188">
              <a:lnSpc>
                <a:spcPct val="90000"/>
              </a:lnSpc>
              <a:spcBef>
                <a:spcPts val="0"/>
              </a:spcBef>
              <a:buNone/>
              <a:defRPr/>
            </a:pPr>
            <a:r>
              <a:rPr lang="ru-RU" altLang="en-US" sz="1600" dirty="0"/>
              <a:t>Военно-морское хозяйство страны Кузнецов застал в сложном состоянии: не было четкой кораблестроительной программы, нужного количества училищ, боевая подготовка экипажей была недостаточной, а управление запутанным.</a:t>
            </a:r>
          </a:p>
          <a:p>
            <a:pPr marL="0" lvl="0" indent="357188">
              <a:lnSpc>
                <a:spcPct val="90000"/>
              </a:lnSpc>
              <a:spcBef>
                <a:spcPts val="0"/>
              </a:spcBef>
              <a:buNone/>
              <a:defRPr/>
            </a:pPr>
            <a:r>
              <a:rPr lang="ru-RU" altLang="en-US" sz="1600" dirty="0"/>
              <a:t>Неутешительные итоги действий флота в советско-финской войне легли в основу «Временного наставления по ведению морских операций», составленного Кузнецовым и его заместителем адмиралом Л.М. Галлером. </a:t>
            </a:r>
          </a:p>
          <a:p>
            <a:pPr marL="0" lvl="0" indent="357188">
              <a:lnSpc>
                <a:spcPct val="90000"/>
              </a:lnSpc>
              <a:spcBef>
                <a:spcPts val="0"/>
              </a:spcBef>
              <a:buNone/>
              <a:defRPr/>
            </a:pPr>
            <a:r>
              <a:rPr lang="ru-RU" altLang="en-US" sz="1600" dirty="0"/>
              <a:t>Впервые внедрялась, опробованная еще на Тихом океане, система боеготовности флота, состоящая из трех степеней. Она помогала сократить дистанцию от приказа до первого залпа по противнику от нескольких часов, до нескольких минут.</a:t>
            </a:r>
          </a:p>
          <a:p>
            <a:pPr marL="0" lvl="0" indent="357188">
              <a:lnSpc>
                <a:spcPct val="90000"/>
              </a:lnSpc>
              <a:spcBef>
                <a:spcPts val="0"/>
              </a:spcBef>
              <a:buNone/>
              <a:defRPr/>
            </a:pPr>
            <a:r>
              <a:rPr lang="ru-RU" altLang="en-US" sz="1600" dirty="0"/>
              <a:t>Были приняты новые Корабельный и Дисциплинарный уставы, организованы первые водолазные спецподразделения, морские училища для старшеклассников (будущие нахимовские).</a:t>
            </a:r>
          </a:p>
          <a:p>
            <a:pPr marL="0" lvl="0" indent="357188">
              <a:lnSpc>
                <a:spcPct val="90000"/>
              </a:lnSpc>
              <a:spcBef>
                <a:spcPts val="0"/>
              </a:spcBef>
              <a:buNone/>
              <a:defRPr/>
            </a:pPr>
            <a:endParaRPr lang="ru-RU" altLang="en-US" sz="1600" dirty="0"/>
          </a:p>
          <a:p>
            <a:pPr marL="0" lvl="0" indent="179388">
              <a:lnSpc>
                <a:spcPct val="90000"/>
              </a:lnSpc>
              <a:spcBef>
                <a:spcPts val="0"/>
              </a:spcBef>
              <a:buNone/>
              <a:defRPr/>
            </a:pPr>
            <a:endParaRPr lang="ru-RU" altLang="en-US" sz="1600" dirty="0"/>
          </a:p>
        </p:txBody>
      </p:sp>
      <p:pic>
        <p:nvPicPr>
          <p:cNvPr id="7" name="Рисунок 6"/>
          <p:cNvPicPr>
            <a:picLocks noChangeAspect="1"/>
          </p:cNvPicPr>
          <p:nvPr/>
        </p:nvPicPr>
        <p:blipFill rotWithShape="1">
          <a:blip r:embed="rId2"/>
          <a:stretch>
            <a:fillRect/>
          </a:stretch>
        </p:blipFill>
        <p:spPr>
          <a:xfrm>
            <a:off x="287525" y="1033071"/>
            <a:ext cx="4365797" cy="3621109"/>
          </a:xfrm>
          <a:prstGeom prst="rect">
            <a:avLst/>
          </a:prstGeom>
        </p:spPr>
      </p:pic>
      <p:sp>
        <p:nvSpPr>
          <p:cNvPr id="4" name="TextBox 3">
            <a:extLst>
              <a:ext uri="{FF2B5EF4-FFF2-40B4-BE49-F238E27FC236}">
                <a16:creationId xmlns:a16="http://schemas.microsoft.com/office/drawing/2014/main" id="{FF248227-F2E8-42C4-A6B7-E1522EDB301A}"/>
              </a:ext>
            </a:extLst>
          </p:cNvPr>
          <p:cNvSpPr txBox="1"/>
          <p:nvPr/>
        </p:nvSpPr>
        <p:spPr>
          <a:xfrm>
            <a:off x="2339752" y="5661248"/>
            <a:ext cx="184731" cy="369332"/>
          </a:xfrm>
          <a:prstGeom prst="rect">
            <a:avLst/>
          </a:prstGeom>
          <a:noFill/>
        </p:spPr>
        <p:txBody>
          <a:bodyPr wrap="none" rtlCol="0">
            <a:spAutoFit/>
          </a:bodyPr>
          <a:lstStyle/>
          <a:p>
            <a:endParaRPr lang="ru-RU" dirty="0"/>
          </a:p>
        </p:txBody>
      </p:sp>
      <p:sp>
        <p:nvSpPr>
          <p:cNvPr id="6" name="Прямоугольник 5">
            <a:extLst>
              <a:ext uri="{FF2B5EF4-FFF2-40B4-BE49-F238E27FC236}">
                <a16:creationId xmlns:a16="http://schemas.microsoft.com/office/drawing/2014/main" id="{241B0A64-010A-4280-97A6-BCC098B0BE79}"/>
              </a:ext>
            </a:extLst>
          </p:cNvPr>
          <p:cNvSpPr/>
          <p:nvPr/>
        </p:nvSpPr>
        <p:spPr>
          <a:xfrm>
            <a:off x="141408" y="4761148"/>
            <a:ext cx="4365797" cy="1476045"/>
          </a:xfrm>
          <a:prstGeom prst="rect">
            <a:avLst/>
          </a:prstGeom>
        </p:spPr>
        <p:txBody>
          <a:bodyPr wrap="square">
            <a:spAutoFit/>
          </a:bodyPr>
          <a:lstStyle/>
          <a:p>
            <a:pPr algn="ctr">
              <a:lnSpc>
                <a:spcPct val="80000"/>
              </a:lnSpc>
            </a:pPr>
            <a:r>
              <a:rPr lang="ru-RU" sz="1600" dirty="0"/>
              <a:t>Нарком ВМФ СССР, </a:t>
            </a:r>
          </a:p>
          <a:p>
            <a:pPr algn="ctr">
              <a:lnSpc>
                <a:spcPct val="80000"/>
              </a:lnSpc>
            </a:pPr>
            <a:r>
              <a:rPr lang="ru-RU" sz="1600" dirty="0"/>
              <a:t>флагман флота 2-го ранга Н.Г. Кузнецов.</a:t>
            </a:r>
          </a:p>
          <a:p>
            <a:pPr algn="ctr">
              <a:lnSpc>
                <a:spcPct val="80000"/>
              </a:lnSpc>
            </a:pPr>
            <a:r>
              <a:rPr lang="ru-RU" sz="1600" dirty="0"/>
              <a:t>В рабочем кабинете. 1939 г.</a:t>
            </a:r>
          </a:p>
          <a:p>
            <a:pPr algn="ctr">
              <a:lnSpc>
                <a:spcPct val="80000"/>
              </a:lnSpc>
            </a:pPr>
            <a:r>
              <a:rPr lang="ru-RU" sz="1600" dirty="0"/>
              <a:t>Когда в мае 1940 г. были реформированы воинские звания РККА и ВМФ СССР </a:t>
            </a:r>
          </a:p>
          <a:p>
            <a:pPr algn="ctr">
              <a:lnSpc>
                <a:spcPct val="80000"/>
              </a:lnSpc>
            </a:pPr>
            <a:r>
              <a:rPr lang="ru-RU" sz="1600" dirty="0"/>
              <a:t>Н.Г. Кузнецову было присвоено звание адмирала.</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5510D0D-8080-42E9-9A04-86FC624B9BE1}"/>
              </a:ext>
            </a:extLst>
          </p:cNvPr>
          <p:cNvSpPr>
            <a:spLocks noGrp="1"/>
          </p:cNvSpPr>
          <p:nvPr>
            <p:ph type="title"/>
          </p:nvPr>
        </p:nvSpPr>
        <p:spPr>
          <a:xfrm>
            <a:off x="611560" y="440668"/>
            <a:ext cx="8229600" cy="504056"/>
          </a:xfrm>
        </p:spPr>
        <p:txBody>
          <a:bodyPr>
            <a:normAutofit fontScale="90000"/>
          </a:bodyPr>
          <a:lstStyle/>
          <a:p>
            <a:pPr algn="ctr"/>
            <a:r>
              <a:rPr lang="ru-RU" sz="4000" dirty="0"/>
              <a:t>День Военно-морского флота СССР</a:t>
            </a:r>
          </a:p>
        </p:txBody>
      </p:sp>
      <p:sp>
        <p:nvSpPr>
          <p:cNvPr id="3" name="Объект 2">
            <a:extLst>
              <a:ext uri="{FF2B5EF4-FFF2-40B4-BE49-F238E27FC236}">
                <a16:creationId xmlns:a16="http://schemas.microsoft.com/office/drawing/2014/main" id="{E873252C-40B0-481D-80AA-D6D22D7C6909}"/>
              </a:ext>
            </a:extLst>
          </p:cNvPr>
          <p:cNvSpPr>
            <a:spLocks noGrp="1"/>
          </p:cNvSpPr>
          <p:nvPr>
            <p:ph idx="1"/>
          </p:nvPr>
        </p:nvSpPr>
        <p:spPr>
          <a:xfrm>
            <a:off x="4139952" y="1231337"/>
            <a:ext cx="4510844" cy="4825955"/>
          </a:xfrm>
        </p:spPr>
        <p:txBody>
          <a:bodyPr>
            <a:normAutofit fontScale="85000" lnSpcReduction="20000"/>
          </a:bodyPr>
          <a:lstStyle/>
          <a:p>
            <a:pPr marL="0" indent="0">
              <a:buNone/>
            </a:pPr>
            <a:r>
              <a:rPr lang="ru-RU" sz="2100" dirty="0"/>
              <a:t>Наряду с совершенствованием боевого потенциала ВМФ, нарком также стремился привлечь к флоту внимание общественности, поднять его престиж, привлечь на флот новые талантливые кадры.</a:t>
            </a:r>
          </a:p>
          <a:p>
            <a:pPr marL="0" indent="0">
              <a:buNone/>
            </a:pPr>
            <a:r>
              <a:rPr lang="ru-RU" sz="2100" dirty="0"/>
              <a:t>По его инициативе Совнарком СССР и ЦК ВКП(б) в 1939 г. «в целях мобилизации широких масс трудящихся вокруг вопросов строительства Рабоче-Крестьянского Военно-морского Флота Союза ССР». Принимают решение об установлении Дня ВМФ.</a:t>
            </a:r>
          </a:p>
          <a:p>
            <a:pPr marL="0" indent="0">
              <a:buNone/>
            </a:pPr>
            <a:r>
              <a:rPr lang="ru-RU" sz="2100" dirty="0"/>
              <a:t>По предложению И.В. Сталина праздник был отнесен на 24 июля.</a:t>
            </a:r>
          </a:p>
          <a:p>
            <a:pPr marL="0" indent="0">
              <a:buNone/>
            </a:pPr>
            <a:r>
              <a:rPr lang="ru-RU" sz="2100" dirty="0"/>
              <a:t>Этот день также является днем рождения самого Н.Г. Кузнецова.</a:t>
            </a:r>
          </a:p>
          <a:p>
            <a:pPr marL="0" indent="0">
              <a:buNone/>
            </a:pPr>
            <a:r>
              <a:rPr lang="ru-RU" sz="2100" dirty="0"/>
              <a:t>Ныне День ВМФ отмечается ежегодно в последнее воскресенье июля как всенародный праздник.</a:t>
            </a:r>
          </a:p>
          <a:p>
            <a:pPr marL="0" indent="0">
              <a:buNone/>
            </a:pPr>
            <a:endParaRPr lang="ru-RU" dirty="0"/>
          </a:p>
        </p:txBody>
      </p:sp>
      <p:pic>
        <p:nvPicPr>
          <p:cNvPr id="4" name="Рисунок 3">
            <a:extLst>
              <a:ext uri="{FF2B5EF4-FFF2-40B4-BE49-F238E27FC236}">
                <a16:creationId xmlns:a16="http://schemas.microsoft.com/office/drawing/2014/main" id="{F082B073-A074-4FE7-BC9F-16A1105C8F0A}"/>
              </a:ext>
            </a:extLst>
          </p:cNvPr>
          <p:cNvPicPr>
            <a:picLocks noChangeAspect="1"/>
          </p:cNvPicPr>
          <p:nvPr/>
        </p:nvPicPr>
        <p:blipFill rotWithShape="1">
          <a:blip r:embed="rId2"/>
          <a:srcRect t="11145"/>
          <a:stretch/>
        </p:blipFill>
        <p:spPr>
          <a:xfrm>
            <a:off x="488842" y="1255065"/>
            <a:ext cx="3062339" cy="4347870"/>
          </a:xfrm>
          <a:prstGeom prst="rect">
            <a:avLst/>
          </a:prstGeom>
        </p:spPr>
      </p:pic>
      <p:sp>
        <p:nvSpPr>
          <p:cNvPr id="6" name="TextBox 5">
            <a:extLst>
              <a:ext uri="{FF2B5EF4-FFF2-40B4-BE49-F238E27FC236}">
                <a16:creationId xmlns:a16="http://schemas.microsoft.com/office/drawing/2014/main" id="{272B9AFE-7981-42EE-8A6E-080E6F0F5FE3}"/>
              </a:ext>
            </a:extLst>
          </p:cNvPr>
          <p:cNvSpPr txBox="1"/>
          <p:nvPr/>
        </p:nvSpPr>
        <p:spPr>
          <a:xfrm>
            <a:off x="323528" y="5697252"/>
            <a:ext cx="3062338" cy="830997"/>
          </a:xfrm>
          <a:prstGeom prst="rect">
            <a:avLst/>
          </a:prstGeom>
          <a:noFill/>
        </p:spPr>
        <p:txBody>
          <a:bodyPr wrap="square" rtlCol="0">
            <a:spAutoFit/>
          </a:bodyPr>
          <a:lstStyle/>
          <a:p>
            <a:pPr algn="ctr"/>
            <a:r>
              <a:rPr lang="ru-RU" sz="1600" dirty="0"/>
              <a:t>Торжественный смотр кораблей Черноморского флота. 1939 г. </a:t>
            </a:r>
          </a:p>
        </p:txBody>
      </p:sp>
    </p:spTree>
    <p:extLst>
      <p:ext uri="{BB962C8B-B14F-4D97-AF65-F5344CB8AC3E}">
        <p14:creationId xmlns:p14="http://schemas.microsoft.com/office/powerpoint/2010/main" val="1555738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BE6CA12-6AF7-414B-AD31-BE7A240861E7}"/>
              </a:ext>
            </a:extLst>
          </p:cNvPr>
          <p:cNvSpPr>
            <a:spLocks noGrp="1"/>
          </p:cNvSpPr>
          <p:nvPr>
            <p:ph type="title"/>
          </p:nvPr>
        </p:nvSpPr>
        <p:spPr>
          <a:xfrm>
            <a:off x="457200" y="410460"/>
            <a:ext cx="8229600" cy="492664"/>
          </a:xfrm>
        </p:spPr>
        <p:txBody>
          <a:bodyPr>
            <a:normAutofit fontScale="90000"/>
          </a:bodyPr>
          <a:lstStyle/>
          <a:p>
            <a:pPr algn="ctr"/>
            <a:r>
              <a:rPr lang="ru-RU" sz="3600" dirty="0"/>
              <a:t>Принимаю ответственность на себя!</a:t>
            </a:r>
          </a:p>
        </p:txBody>
      </p:sp>
      <p:sp>
        <p:nvSpPr>
          <p:cNvPr id="3" name="Объект 2">
            <a:extLst>
              <a:ext uri="{FF2B5EF4-FFF2-40B4-BE49-F238E27FC236}">
                <a16:creationId xmlns:a16="http://schemas.microsoft.com/office/drawing/2014/main" id="{073E93AD-24BB-4453-9DC0-0A1EAF4D3F1B}"/>
              </a:ext>
            </a:extLst>
          </p:cNvPr>
          <p:cNvSpPr>
            <a:spLocks noGrp="1"/>
          </p:cNvSpPr>
          <p:nvPr>
            <p:ph idx="1"/>
          </p:nvPr>
        </p:nvSpPr>
        <p:spPr>
          <a:xfrm>
            <a:off x="4139952" y="1088740"/>
            <a:ext cx="5004048" cy="5616624"/>
          </a:xfrm>
        </p:spPr>
        <p:txBody>
          <a:bodyPr>
            <a:normAutofit fontScale="70000" lnSpcReduction="20000"/>
          </a:bodyPr>
          <a:lstStyle/>
          <a:p>
            <a:pPr marL="0" indent="357188">
              <a:buNone/>
            </a:pPr>
            <a:r>
              <a:rPr lang="ru-RU" dirty="0"/>
              <a:t>Н.Г. Кузнецов готовил флот к большой войне и </a:t>
            </a:r>
            <a:r>
              <a:rPr lang="ru-RU" i="1" dirty="0"/>
              <a:t>не боялся отстаивать свое мнение, если был убежден в его правоте.</a:t>
            </a:r>
            <a:r>
              <a:rPr lang="ru-RU" dirty="0"/>
              <a:t> </a:t>
            </a:r>
          </a:p>
          <a:p>
            <a:pPr marL="0" indent="357188">
              <a:buNone/>
            </a:pPr>
            <a:r>
              <a:rPr lang="ru-RU" dirty="0"/>
              <a:t>Так, он настойчиво объяснял Сталину неразумность строительства значительного количества дорогостоящих линкоров, хотя вождь горел идеей «большого флота». Не страшась выговора руководства, накануне войны он отдал приказ сбивать немецкие самолеты, нарушившие государственную границу СССР.</a:t>
            </a:r>
          </a:p>
          <a:p>
            <a:pPr marL="0" indent="357188">
              <a:buNone/>
            </a:pPr>
            <a:r>
              <a:rPr lang="ru-RU" dirty="0"/>
              <a:t>Слова, вынесенные в заголовок, прозвучали в 3 часа 15 минут 22 июня 1941 г. в приказе наркома об немедленном открытии огня по противнику. К этому моменту все флоты были приведены в состояние полной боевой готовности. 22-го июня в ВМФ не было потеряно ни одного корабля, самолета, ни одна база не была атакована с моря. </a:t>
            </a:r>
          </a:p>
          <a:p>
            <a:pPr marL="0" indent="357188">
              <a:buNone/>
            </a:pPr>
            <a:r>
              <a:rPr lang="ru-RU" dirty="0"/>
              <a:t>Флот был спасен от гибели.</a:t>
            </a:r>
          </a:p>
          <a:p>
            <a:pPr marL="0" indent="357188">
              <a:buNone/>
            </a:pPr>
            <a:r>
              <a:rPr lang="ru-RU" dirty="0"/>
              <a:t>Уже в августе 1941 г., вновь под свою личную ответственность, Н.Г. Кузнецов организовал проведение операции «Берлин» в ответ на начало бомбардировок Москвы. </a:t>
            </a:r>
          </a:p>
        </p:txBody>
      </p:sp>
      <p:pic>
        <p:nvPicPr>
          <p:cNvPr id="4" name="Рисунок 3">
            <a:extLst>
              <a:ext uri="{FF2B5EF4-FFF2-40B4-BE49-F238E27FC236}">
                <a16:creationId xmlns:a16="http://schemas.microsoft.com/office/drawing/2014/main" id="{26609942-60DB-4989-8C28-BEEE9510F2C0}"/>
              </a:ext>
            </a:extLst>
          </p:cNvPr>
          <p:cNvPicPr>
            <a:picLocks noChangeAspect="1"/>
          </p:cNvPicPr>
          <p:nvPr/>
        </p:nvPicPr>
        <p:blipFill>
          <a:blip r:embed="rId2"/>
          <a:stretch>
            <a:fillRect/>
          </a:stretch>
        </p:blipFill>
        <p:spPr>
          <a:xfrm>
            <a:off x="218570" y="1228293"/>
            <a:ext cx="3643160" cy="2556284"/>
          </a:xfrm>
          <a:prstGeom prst="rect">
            <a:avLst/>
          </a:prstGeom>
        </p:spPr>
      </p:pic>
      <p:pic>
        <p:nvPicPr>
          <p:cNvPr id="5" name="Рисунок 4">
            <a:extLst>
              <a:ext uri="{FF2B5EF4-FFF2-40B4-BE49-F238E27FC236}">
                <a16:creationId xmlns:a16="http://schemas.microsoft.com/office/drawing/2014/main" id="{9E41A1DB-2FA3-427C-AA93-33FD3E8EE894}"/>
              </a:ext>
            </a:extLst>
          </p:cNvPr>
          <p:cNvPicPr>
            <a:picLocks noChangeAspect="1"/>
          </p:cNvPicPr>
          <p:nvPr/>
        </p:nvPicPr>
        <p:blipFill>
          <a:blip r:embed="rId3"/>
          <a:stretch>
            <a:fillRect/>
          </a:stretch>
        </p:blipFill>
        <p:spPr>
          <a:xfrm>
            <a:off x="218570" y="4024990"/>
            <a:ext cx="3643160" cy="2392342"/>
          </a:xfrm>
          <a:prstGeom prst="rect">
            <a:avLst/>
          </a:prstGeom>
        </p:spPr>
      </p:pic>
    </p:spTree>
    <p:extLst>
      <p:ext uri="{BB962C8B-B14F-4D97-AF65-F5344CB8AC3E}">
        <p14:creationId xmlns:p14="http://schemas.microsoft.com/office/powerpoint/2010/main" val="20864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D7F3905-78D1-47FE-82FE-DBE75AE4DCE6}"/>
              </a:ext>
            </a:extLst>
          </p:cNvPr>
          <p:cNvSpPr>
            <a:spLocks noGrp="1"/>
          </p:cNvSpPr>
          <p:nvPr>
            <p:ph type="title"/>
          </p:nvPr>
        </p:nvSpPr>
        <p:spPr>
          <a:xfrm>
            <a:off x="536256" y="238740"/>
            <a:ext cx="8229600" cy="627348"/>
          </a:xfrm>
        </p:spPr>
        <p:txBody>
          <a:bodyPr>
            <a:noAutofit/>
          </a:bodyPr>
          <a:lstStyle/>
          <a:p>
            <a:pPr algn="ctr"/>
            <a:r>
              <a:rPr lang="ru-RU" sz="4000" dirty="0"/>
              <a:t>Операция «Берлин»</a:t>
            </a:r>
          </a:p>
        </p:txBody>
      </p:sp>
      <p:sp>
        <p:nvSpPr>
          <p:cNvPr id="3" name="Объект 2">
            <a:extLst>
              <a:ext uri="{FF2B5EF4-FFF2-40B4-BE49-F238E27FC236}">
                <a16:creationId xmlns:a16="http://schemas.microsoft.com/office/drawing/2014/main" id="{810E2A16-E730-46CF-938D-B2AF6904254E}"/>
              </a:ext>
            </a:extLst>
          </p:cNvPr>
          <p:cNvSpPr>
            <a:spLocks noGrp="1"/>
          </p:cNvSpPr>
          <p:nvPr>
            <p:ph idx="1"/>
          </p:nvPr>
        </p:nvSpPr>
        <p:spPr>
          <a:xfrm>
            <a:off x="3462646" y="977220"/>
            <a:ext cx="2462368" cy="3278320"/>
          </a:xfrm>
        </p:spPr>
        <p:txBody>
          <a:bodyPr>
            <a:noAutofit/>
          </a:bodyPr>
          <a:lstStyle/>
          <a:p>
            <a:pPr marL="0" indent="0">
              <a:lnSpc>
                <a:spcPct val="90000"/>
              </a:lnSpc>
              <a:spcBef>
                <a:spcPts val="0"/>
              </a:spcBef>
              <a:buNone/>
            </a:pPr>
            <a:r>
              <a:rPr lang="ru-RU" sz="1500" dirty="0"/>
              <a:t>Нанесение серии бомбовых авиаударов по столице Германии и её предместьям </a:t>
            </a:r>
          </a:p>
          <a:p>
            <a:pPr marL="0" indent="0">
              <a:lnSpc>
                <a:spcPct val="90000"/>
              </a:lnSpc>
              <a:spcBef>
                <a:spcPts val="0"/>
              </a:spcBef>
              <a:buNone/>
            </a:pPr>
            <a:r>
              <a:rPr lang="ru-RU" sz="1500" dirty="0"/>
              <a:t>7 августа – 5 сентября 1941 г. самолетами Балтийского флота и Дальней авиации. </a:t>
            </a:r>
          </a:p>
          <a:p>
            <a:pPr marL="0" indent="0">
              <a:lnSpc>
                <a:spcPct val="90000"/>
              </a:lnSpc>
              <a:spcBef>
                <a:spcPts val="0"/>
              </a:spcBef>
              <a:buNone/>
            </a:pPr>
            <a:r>
              <a:rPr lang="ru-RU" sz="1500" dirty="0"/>
              <a:t>Всего совершено 10 налетов. Помимо бомб, сбрасывались листовки. Операция имела большое моральное значение для наших войск в начале войны.</a:t>
            </a:r>
          </a:p>
        </p:txBody>
      </p:sp>
      <p:pic>
        <p:nvPicPr>
          <p:cNvPr id="4" name="Рисунок 3">
            <a:extLst>
              <a:ext uri="{FF2B5EF4-FFF2-40B4-BE49-F238E27FC236}">
                <a16:creationId xmlns:a16="http://schemas.microsoft.com/office/drawing/2014/main" id="{0058D97E-B266-4695-A6B4-AAEF315F75FD}"/>
              </a:ext>
            </a:extLst>
          </p:cNvPr>
          <p:cNvPicPr>
            <a:picLocks noChangeAspect="1"/>
          </p:cNvPicPr>
          <p:nvPr/>
        </p:nvPicPr>
        <p:blipFill>
          <a:blip r:embed="rId2"/>
          <a:stretch>
            <a:fillRect/>
          </a:stretch>
        </p:blipFill>
        <p:spPr>
          <a:xfrm>
            <a:off x="6068752" y="1025323"/>
            <a:ext cx="2574844" cy="3415609"/>
          </a:xfrm>
          <a:prstGeom prst="rect">
            <a:avLst/>
          </a:prstGeom>
        </p:spPr>
      </p:pic>
      <p:sp>
        <p:nvSpPr>
          <p:cNvPr id="6" name="TextBox 5">
            <a:extLst>
              <a:ext uri="{FF2B5EF4-FFF2-40B4-BE49-F238E27FC236}">
                <a16:creationId xmlns:a16="http://schemas.microsoft.com/office/drawing/2014/main" id="{AF10CF3E-1631-4EDD-B886-560AA6E4A841}"/>
              </a:ext>
            </a:extLst>
          </p:cNvPr>
          <p:cNvSpPr txBox="1"/>
          <p:nvPr/>
        </p:nvSpPr>
        <p:spPr>
          <a:xfrm>
            <a:off x="478190" y="6031127"/>
            <a:ext cx="4942792" cy="584775"/>
          </a:xfrm>
          <a:prstGeom prst="rect">
            <a:avLst/>
          </a:prstGeom>
          <a:noFill/>
        </p:spPr>
        <p:txBody>
          <a:bodyPr wrap="square" rtlCol="0">
            <a:spAutoFit/>
          </a:bodyPr>
          <a:lstStyle/>
          <a:p>
            <a:pPr algn="ctr"/>
            <a:r>
              <a:rPr lang="ru-RU" sz="1600" dirty="0"/>
              <a:t>ДБ-3, 1-й минно-торпедный авиаполк</a:t>
            </a:r>
          </a:p>
          <a:p>
            <a:pPr algn="ctr"/>
            <a:r>
              <a:rPr lang="ru-RU" sz="1600" dirty="0"/>
              <a:t> ВВС Балтийского флота</a:t>
            </a:r>
          </a:p>
        </p:txBody>
      </p:sp>
      <p:sp>
        <p:nvSpPr>
          <p:cNvPr id="7" name="TextBox 6">
            <a:extLst>
              <a:ext uri="{FF2B5EF4-FFF2-40B4-BE49-F238E27FC236}">
                <a16:creationId xmlns:a16="http://schemas.microsoft.com/office/drawing/2014/main" id="{02F60B46-B37D-448E-B2CF-F4474ED459E6}"/>
              </a:ext>
            </a:extLst>
          </p:cNvPr>
          <p:cNvSpPr txBox="1"/>
          <p:nvPr/>
        </p:nvSpPr>
        <p:spPr>
          <a:xfrm>
            <a:off x="5882240" y="4600167"/>
            <a:ext cx="3258414" cy="1815882"/>
          </a:xfrm>
          <a:prstGeom prst="rect">
            <a:avLst/>
          </a:prstGeom>
          <a:noFill/>
        </p:spPr>
        <p:txBody>
          <a:bodyPr wrap="square" rtlCol="0">
            <a:spAutoFit/>
          </a:bodyPr>
          <a:lstStyle/>
          <a:p>
            <a:pPr algn="ctr"/>
            <a:r>
              <a:rPr lang="ru-RU" sz="1600" b="1" dirty="0"/>
              <a:t>Жаворонков </a:t>
            </a:r>
          </a:p>
          <a:p>
            <a:pPr algn="ctr"/>
            <a:r>
              <a:rPr lang="ru-RU" sz="1600" b="1" dirty="0"/>
              <a:t>Семен Федорович</a:t>
            </a:r>
          </a:p>
          <a:p>
            <a:pPr algn="ctr"/>
            <a:r>
              <a:rPr lang="ru-RU" sz="1600" dirty="0"/>
              <a:t>1899-1967 гг.,</a:t>
            </a:r>
          </a:p>
          <a:p>
            <a:pPr algn="ctr"/>
            <a:r>
              <a:rPr lang="ru-RU" sz="1600" dirty="0"/>
              <a:t>маршал авиации, в годы войны – начальник ВВС ВМФ СССР.</a:t>
            </a:r>
          </a:p>
          <a:p>
            <a:pPr algn="ctr"/>
            <a:r>
              <a:rPr lang="ru-RU" sz="1600" dirty="0"/>
              <a:t>Автор идеи и разработчик операции «Берлин»</a:t>
            </a:r>
          </a:p>
        </p:txBody>
      </p:sp>
      <p:pic>
        <p:nvPicPr>
          <p:cNvPr id="8" name="Рисунок 7">
            <a:extLst>
              <a:ext uri="{FF2B5EF4-FFF2-40B4-BE49-F238E27FC236}">
                <a16:creationId xmlns:a16="http://schemas.microsoft.com/office/drawing/2014/main" id="{6FC4A63C-CB9D-4607-8879-F19BCF3A919C}"/>
              </a:ext>
            </a:extLst>
          </p:cNvPr>
          <p:cNvPicPr>
            <a:picLocks noChangeAspect="1"/>
          </p:cNvPicPr>
          <p:nvPr/>
        </p:nvPicPr>
        <p:blipFill>
          <a:blip r:embed="rId3"/>
          <a:stretch>
            <a:fillRect/>
          </a:stretch>
        </p:blipFill>
        <p:spPr>
          <a:xfrm>
            <a:off x="227368" y="4347996"/>
            <a:ext cx="5238750" cy="1590675"/>
          </a:xfrm>
          <a:prstGeom prst="rect">
            <a:avLst/>
          </a:prstGeom>
        </p:spPr>
      </p:pic>
      <p:pic>
        <p:nvPicPr>
          <p:cNvPr id="9" name="Рисунок 8">
            <a:extLst>
              <a:ext uri="{FF2B5EF4-FFF2-40B4-BE49-F238E27FC236}">
                <a16:creationId xmlns:a16="http://schemas.microsoft.com/office/drawing/2014/main" id="{EE7327CF-53FE-4FFA-BF07-0524A3F1AAB0}"/>
              </a:ext>
            </a:extLst>
          </p:cNvPr>
          <p:cNvPicPr>
            <a:picLocks noChangeAspect="1"/>
          </p:cNvPicPr>
          <p:nvPr/>
        </p:nvPicPr>
        <p:blipFill>
          <a:blip r:embed="rId4"/>
          <a:stretch>
            <a:fillRect/>
          </a:stretch>
        </p:blipFill>
        <p:spPr>
          <a:xfrm>
            <a:off x="380275" y="866088"/>
            <a:ext cx="2938633" cy="3845121"/>
          </a:xfrm>
          <a:prstGeom prst="rect">
            <a:avLst/>
          </a:prstGeom>
        </p:spPr>
      </p:pic>
    </p:spTree>
    <p:extLst>
      <p:ext uri="{BB962C8B-B14F-4D97-AF65-F5344CB8AC3E}">
        <p14:creationId xmlns:p14="http://schemas.microsoft.com/office/powerpoint/2010/main" val="3996091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7279C742-2AE9-422D-95B8-D6912CD087A1}"/>
              </a:ext>
            </a:extLst>
          </p:cNvPr>
          <p:cNvSpPr>
            <a:spLocks noGrp="1"/>
          </p:cNvSpPr>
          <p:nvPr>
            <p:ph idx="1"/>
          </p:nvPr>
        </p:nvSpPr>
        <p:spPr>
          <a:xfrm>
            <a:off x="457200" y="1016732"/>
            <a:ext cx="8229600" cy="5508612"/>
          </a:xfrm>
        </p:spPr>
        <p:txBody>
          <a:bodyPr>
            <a:normAutofit/>
          </a:bodyPr>
          <a:lstStyle/>
          <a:p>
            <a:pPr marL="0" indent="0">
              <a:buNone/>
            </a:pPr>
            <a:r>
              <a:rPr lang="ru-RU" dirty="0"/>
              <a:t>В 2019 г. исполнилось 115 лет со дня рождения замечательной исторической личности, выдающегося моряка и строителя военно-морских сил нашей страны, северянина, адмирала флота Советского Союза Николая Герасимовича Кузнецова. </a:t>
            </a:r>
          </a:p>
          <a:p>
            <a:pPr marL="0" indent="0">
              <a:buNone/>
            </a:pPr>
            <a:r>
              <a:rPr lang="ru-RU" dirty="0"/>
              <a:t>Современник труднейшей исторической эпохи, он прожил жизнь состоящую, по его собственному выражению, из «крутых поворотов». Однако взлеты и падения не меняли его жизненных принципов, не искажали его замечательных человеческих качеств. Иногда говорят о феномене личности Н.Г. Кузнецова, нетипичной для сталинской эпохи. </a:t>
            </a:r>
          </a:p>
          <a:p>
            <a:endParaRPr lang="ru-RU" dirty="0"/>
          </a:p>
        </p:txBody>
      </p:sp>
    </p:spTree>
    <p:extLst>
      <p:ext uri="{BB962C8B-B14F-4D97-AF65-F5344CB8AC3E}">
        <p14:creationId xmlns:p14="http://schemas.microsoft.com/office/powerpoint/2010/main" val="22593558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0A899DD-15B3-4898-925F-697AA33BF948}"/>
              </a:ext>
            </a:extLst>
          </p:cNvPr>
          <p:cNvSpPr>
            <a:spLocks noGrp="1"/>
          </p:cNvSpPr>
          <p:nvPr>
            <p:ph type="title"/>
          </p:nvPr>
        </p:nvSpPr>
        <p:spPr>
          <a:xfrm>
            <a:off x="267443" y="152224"/>
            <a:ext cx="8460939" cy="696564"/>
          </a:xfrm>
        </p:spPr>
        <p:txBody>
          <a:bodyPr>
            <a:noAutofit/>
          </a:bodyPr>
          <a:lstStyle/>
          <a:p>
            <a:pPr algn="ctr"/>
            <a:r>
              <a:rPr lang="ru-RU" sz="2400" dirty="0"/>
              <a:t>Соратники Н.Г. Кузнецова - командующие флотами Великой Отечественной войны</a:t>
            </a:r>
          </a:p>
        </p:txBody>
      </p:sp>
      <p:sp>
        <p:nvSpPr>
          <p:cNvPr id="3" name="Объект 2">
            <a:extLst>
              <a:ext uri="{FF2B5EF4-FFF2-40B4-BE49-F238E27FC236}">
                <a16:creationId xmlns:a16="http://schemas.microsoft.com/office/drawing/2014/main" id="{5D348F1C-8D30-4417-AEB4-C85EF65022B7}"/>
              </a:ext>
            </a:extLst>
          </p:cNvPr>
          <p:cNvSpPr>
            <a:spLocks noGrp="1"/>
          </p:cNvSpPr>
          <p:nvPr>
            <p:ph idx="1"/>
          </p:nvPr>
        </p:nvSpPr>
        <p:spPr>
          <a:xfrm>
            <a:off x="8568444" y="6431078"/>
            <a:ext cx="247870" cy="274698"/>
          </a:xfrm>
        </p:spPr>
        <p:txBody>
          <a:bodyPr>
            <a:normAutofit fontScale="55000" lnSpcReduction="20000"/>
          </a:bodyPr>
          <a:lstStyle/>
          <a:p>
            <a:endParaRPr lang="ru-RU" dirty="0"/>
          </a:p>
        </p:txBody>
      </p:sp>
      <p:pic>
        <p:nvPicPr>
          <p:cNvPr id="4" name="Рисунок 3">
            <a:extLst>
              <a:ext uri="{FF2B5EF4-FFF2-40B4-BE49-F238E27FC236}">
                <a16:creationId xmlns:a16="http://schemas.microsoft.com/office/drawing/2014/main" id="{91D2ECC0-9BE9-49C4-AC55-9E66F4C9B138}"/>
              </a:ext>
            </a:extLst>
          </p:cNvPr>
          <p:cNvPicPr>
            <a:picLocks noChangeAspect="1"/>
          </p:cNvPicPr>
          <p:nvPr/>
        </p:nvPicPr>
        <p:blipFill>
          <a:blip r:embed="rId2"/>
          <a:stretch>
            <a:fillRect/>
          </a:stretch>
        </p:blipFill>
        <p:spPr>
          <a:xfrm>
            <a:off x="308550" y="1002746"/>
            <a:ext cx="1728192" cy="2950271"/>
          </a:xfrm>
          <a:prstGeom prst="rect">
            <a:avLst/>
          </a:prstGeom>
        </p:spPr>
      </p:pic>
      <p:sp>
        <p:nvSpPr>
          <p:cNvPr id="5" name="TextBox 4">
            <a:extLst>
              <a:ext uri="{FF2B5EF4-FFF2-40B4-BE49-F238E27FC236}">
                <a16:creationId xmlns:a16="http://schemas.microsoft.com/office/drawing/2014/main" id="{E67CE3B2-4F98-430F-8FF4-50762E614CE4}"/>
              </a:ext>
            </a:extLst>
          </p:cNvPr>
          <p:cNvSpPr txBox="1"/>
          <p:nvPr/>
        </p:nvSpPr>
        <p:spPr>
          <a:xfrm>
            <a:off x="83198" y="3975009"/>
            <a:ext cx="2168498" cy="2806922"/>
          </a:xfrm>
          <a:prstGeom prst="rect">
            <a:avLst/>
          </a:prstGeom>
          <a:noFill/>
        </p:spPr>
        <p:txBody>
          <a:bodyPr wrap="square" rtlCol="0">
            <a:spAutoFit/>
          </a:bodyPr>
          <a:lstStyle/>
          <a:p>
            <a:pPr algn="ctr">
              <a:lnSpc>
                <a:spcPct val="90000"/>
              </a:lnSpc>
            </a:pPr>
            <a:r>
              <a:rPr lang="ru-RU" sz="1400" b="1" dirty="0"/>
              <a:t>Трибуц </a:t>
            </a:r>
          </a:p>
          <a:p>
            <a:pPr algn="ctr">
              <a:lnSpc>
                <a:spcPct val="90000"/>
              </a:lnSpc>
            </a:pPr>
            <a:r>
              <a:rPr lang="ru-RU" sz="1400" dirty="0"/>
              <a:t>Владимир Филиппович, </a:t>
            </a:r>
          </a:p>
          <a:p>
            <a:pPr algn="ctr">
              <a:lnSpc>
                <a:spcPct val="90000"/>
              </a:lnSpc>
            </a:pPr>
            <a:r>
              <a:rPr lang="ru-RU" sz="1400" dirty="0"/>
              <a:t>командующий Балтийским флотом в </a:t>
            </a:r>
          </a:p>
          <a:p>
            <a:pPr algn="ctr">
              <a:lnSpc>
                <a:spcPct val="90000"/>
              </a:lnSpc>
            </a:pPr>
            <a:r>
              <a:rPr lang="ru-RU" sz="1400" dirty="0"/>
              <a:t>1939-1947 гг.</a:t>
            </a:r>
          </a:p>
          <a:p>
            <a:pPr algn="ctr">
              <a:lnSpc>
                <a:spcPct val="90000"/>
              </a:lnSpc>
            </a:pPr>
            <a:endParaRPr lang="ru-RU" sz="1200" dirty="0"/>
          </a:p>
          <a:p>
            <a:pPr algn="ctr">
              <a:lnSpc>
                <a:spcPct val="90000"/>
              </a:lnSpc>
            </a:pPr>
            <a:r>
              <a:rPr lang="ru-RU" sz="1400" dirty="0"/>
              <a:t>Балтийский флот в 1941 пострадал сильнее всего, потеряв базы в Прибалтике, вынужденный отступать в Ленинград. Здесь помогал отстоять город. </a:t>
            </a:r>
          </a:p>
        </p:txBody>
      </p:sp>
      <p:sp>
        <p:nvSpPr>
          <p:cNvPr id="6" name="TextBox 5">
            <a:extLst>
              <a:ext uri="{FF2B5EF4-FFF2-40B4-BE49-F238E27FC236}">
                <a16:creationId xmlns:a16="http://schemas.microsoft.com/office/drawing/2014/main" id="{F9A9A6E8-E17F-4662-93BF-2F29A89775AE}"/>
              </a:ext>
            </a:extLst>
          </p:cNvPr>
          <p:cNvSpPr txBox="1"/>
          <p:nvPr/>
        </p:nvSpPr>
        <p:spPr>
          <a:xfrm>
            <a:off x="2158196" y="3980008"/>
            <a:ext cx="2461407" cy="2391424"/>
          </a:xfrm>
          <a:prstGeom prst="rect">
            <a:avLst/>
          </a:prstGeom>
          <a:noFill/>
        </p:spPr>
        <p:txBody>
          <a:bodyPr wrap="square" rtlCol="0">
            <a:spAutoFit/>
          </a:bodyPr>
          <a:lstStyle/>
          <a:p>
            <a:pPr algn="ctr">
              <a:lnSpc>
                <a:spcPct val="90000"/>
              </a:lnSpc>
            </a:pPr>
            <a:r>
              <a:rPr lang="ru-RU" sz="1400" b="1" dirty="0"/>
              <a:t>Октябрьский </a:t>
            </a:r>
          </a:p>
          <a:p>
            <a:pPr algn="ctr">
              <a:lnSpc>
                <a:spcPct val="90000"/>
              </a:lnSpc>
            </a:pPr>
            <a:r>
              <a:rPr lang="ru-RU" sz="1400" dirty="0"/>
              <a:t>Филипп Сергеевич, </a:t>
            </a:r>
          </a:p>
          <a:p>
            <a:pPr algn="ctr">
              <a:lnSpc>
                <a:spcPct val="90000"/>
              </a:lnSpc>
            </a:pPr>
            <a:r>
              <a:rPr lang="ru-RU" sz="1400" dirty="0"/>
              <a:t>командующий Черноморским флотом в 1939-1948 гг.</a:t>
            </a:r>
          </a:p>
          <a:p>
            <a:pPr algn="ctr">
              <a:lnSpc>
                <a:spcPct val="90000"/>
              </a:lnSpc>
            </a:pPr>
            <a:endParaRPr lang="ru-RU" sz="1200" dirty="0"/>
          </a:p>
          <a:p>
            <a:pPr algn="ctr">
              <a:lnSpc>
                <a:spcPct val="90000"/>
              </a:lnSpc>
            </a:pPr>
            <a:r>
              <a:rPr lang="ru-RU" sz="1400" dirty="0"/>
              <a:t>Флот был очень активен в годы войны, обеспечивая операции армии на юге и в Крыму. Было предотвращено вторжение врага на Кавказ с моря.</a:t>
            </a:r>
          </a:p>
        </p:txBody>
      </p:sp>
      <p:pic>
        <p:nvPicPr>
          <p:cNvPr id="7" name="Рисунок 6">
            <a:extLst>
              <a:ext uri="{FF2B5EF4-FFF2-40B4-BE49-F238E27FC236}">
                <a16:creationId xmlns:a16="http://schemas.microsoft.com/office/drawing/2014/main" id="{22224FF0-7EFF-4F10-AAA6-AFFBA118F003}"/>
              </a:ext>
            </a:extLst>
          </p:cNvPr>
          <p:cNvPicPr>
            <a:picLocks noChangeAspect="1"/>
          </p:cNvPicPr>
          <p:nvPr/>
        </p:nvPicPr>
        <p:blipFill rotWithShape="1">
          <a:blip r:embed="rId3"/>
          <a:srcRect l="9101"/>
          <a:stretch/>
        </p:blipFill>
        <p:spPr>
          <a:xfrm>
            <a:off x="2308921" y="992172"/>
            <a:ext cx="2062906" cy="2950271"/>
          </a:xfrm>
          <a:prstGeom prst="rect">
            <a:avLst/>
          </a:prstGeom>
        </p:spPr>
      </p:pic>
      <p:pic>
        <p:nvPicPr>
          <p:cNvPr id="8" name="Рисунок 7">
            <a:extLst>
              <a:ext uri="{FF2B5EF4-FFF2-40B4-BE49-F238E27FC236}">
                <a16:creationId xmlns:a16="http://schemas.microsoft.com/office/drawing/2014/main" id="{E07DF8BA-F955-463B-ADA3-B35E2A1C0F9D}"/>
              </a:ext>
            </a:extLst>
          </p:cNvPr>
          <p:cNvPicPr>
            <a:picLocks noChangeAspect="1"/>
          </p:cNvPicPr>
          <p:nvPr/>
        </p:nvPicPr>
        <p:blipFill>
          <a:blip r:embed="rId4"/>
          <a:stretch>
            <a:fillRect/>
          </a:stretch>
        </p:blipFill>
        <p:spPr>
          <a:xfrm>
            <a:off x="4619603" y="980544"/>
            <a:ext cx="2089775" cy="2950271"/>
          </a:xfrm>
          <a:prstGeom prst="rect">
            <a:avLst/>
          </a:prstGeom>
        </p:spPr>
      </p:pic>
      <p:sp>
        <p:nvSpPr>
          <p:cNvPr id="9" name="TextBox 8">
            <a:extLst>
              <a:ext uri="{FF2B5EF4-FFF2-40B4-BE49-F238E27FC236}">
                <a16:creationId xmlns:a16="http://schemas.microsoft.com/office/drawing/2014/main" id="{448249C3-33F0-4AE4-9228-F77D1E670840}"/>
              </a:ext>
            </a:extLst>
          </p:cNvPr>
          <p:cNvSpPr txBox="1"/>
          <p:nvPr/>
        </p:nvSpPr>
        <p:spPr>
          <a:xfrm>
            <a:off x="4619603" y="4039654"/>
            <a:ext cx="2017839" cy="2391424"/>
          </a:xfrm>
          <a:prstGeom prst="rect">
            <a:avLst/>
          </a:prstGeom>
          <a:noFill/>
        </p:spPr>
        <p:txBody>
          <a:bodyPr wrap="square" rtlCol="0">
            <a:spAutoFit/>
          </a:bodyPr>
          <a:lstStyle/>
          <a:p>
            <a:pPr algn="ctr">
              <a:lnSpc>
                <a:spcPct val="90000"/>
              </a:lnSpc>
            </a:pPr>
            <a:r>
              <a:rPr lang="ru-RU" sz="1400" b="1" dirty="0"/>
              <a:t>Головко </a:t>
            </a:r>
          </a:p>
          <a:p>
            <a:pPr algn="ctr">
              <a:lnSpc>
                <a:spcPct val="90000"/>
              </a:lnSpc>
            </a:pPr>
            <a:r>
              <a:rPr lang="ru-RU" sz="1400" dirty="0"/>
              <a:t>Арсений Григорьевич,</a:t>
            </a:r>
          </a:p>
          <a:p>
            <a:pPr algn="ctr">
              <a:lnSpc>
                <a:spcPct val="90000"/>
              </a:lnSpc>
            </a:pPr>
            <a:r>
              <a:rPr lang="ru-RU" sz="1400" dirty="0"/>
              <a:t>командующий Северным флотом в 1940-1946 гг.</a:t>
            </a:r>
          </a:p>
          <a:p>
            <a:pPr algn="ctr">
              <a:lnSpc>
                <a:spcPct val="90000"/>
              </a:lnSpc>
            </a:pPr>
            <a:endParaRPr lang="ru-RU" sz="1200" dirty="0"/>
          </a:p>
          <a:p>
            <a:pPr algn="ctr">
              <a:lnSpc>
                <a:spcPct val="90000"/>
              </a:lnSpc>
            </a:pPr>
            <a:r>
              <a:rPr lang="ru-RU" sz="1400" dirty="0"/>
              <a:t>Северный флот обеспечивал защиту морских конвоев союзников, оборону  Мурманска и Заполярья.</a:t>
            </a:r>
          </a:p>
        </p:txBody>
      </p:sp>
      <p:sp>
        <p:nvSpPr>
          <p:cNvPr id="10" name="TextBox 9"/>
          <p:cNvSpPr txBox="1"/>
          <p:nvPr/>
        </p:nvSpPr>
        <p:spPr>
          <a:xfrm>
            <a:off x="6718201" y="4039654"/>
            <a:ext cx="2342601" cy="2671501"/>
          </a:xfrm>
          <a:prstGeom prst="rect">
            <a:avLst/>
          </a:prstGeom>
          <a:noFill/>
        </p:spPr>
        <p:txBody>
          <a:bodyPr wrap="square" rtlCol="0">
            <a:spAutoFit/>
          </a:bodyPr>
          <a:lstStyle/>
          <a:p>
            <a:pPr algn="ctr">
              <a:lnSpc>
                <a:spcPct val="80000"/>
              </a:lnSpc>
            </a:pPr>
            <a:r>
              <a:rPr lang="ru-RU" sz="1400" b="1" dirty="0"/>
              <a:t>Юмаше</a:t>
            </a:r>
            <a:r>
              <a:rPr lang="ru-RU" sz="1400" dirty="0"/>
              <a:t>в</a:t>
            </a:r>
          </a:p>
          <a:p>
            <a:pPr algn="ctr">
              <a:lnSpc>
                <a:spcPct val="80000"/>
              </a:lnSpc>
            </a:pPr>
            <a:r>
              <a:rPr lang="ru-RU" sz="1400" dirty="0"/>
              <a:t>Иван Степанович, </a:t>
            </a:r>
          </a:p>
          <a:p>
            <a:pPr algn="ctr">
              <a:lnSpc>
                <a:spcPct val="80000"/>
              </a:lnSpc>
            </a:pPr>
            <a:r>
              <a:rPr lang="ru-RU" sz="1400" dirty="0"/>
              <a:t>командующий  Тихоокеанским флотом в 1939-1947 гг.</a:t>
            </a:r>
          </a:p>
          <a:p>
            <a:pPr algn="ctr">
              <a:lnSpc>
                <a:spcPct val="90000"/>
              </a:lnSpc>
            </a:pPr>
            <a:endParaRPr lang="ru-RU" sz="1200" dirty="0"/>
          </a:p>
          <a:p>
            <a:pPr algn="ctr">
              <a:lnSpc>
                <a:spcPct val="90000"/>
              </a:lnSpc>
            </a:pPr>
            <a:r>
              <a:rPr lang="ru-RU" sz="1400" dirty="0"/>
              <a:t>Тихоокеанский флот часть своих сил передал Северному флоту. В 1945 г. участвовал в разгроме Японии, освобождении Северной Кореи, Сахалина и Курил.</a:t>
            </a:r>
          </a:p>
          <a:p>
            <a:pPr algn="ctr">
              <a:lnSpc>
                <a:spcPct val="90000"/>
              </a:lnSpc>
            </a:pPr>
            <a:endParaRPr lang="ru-RU" sz="1400" dirty="0"/>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7088" y="977187"/>
            <a:ext cx="2064009" cy="2961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64919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456" y="310080"/>
            <a:ext cx="8231088" cy="456660"/>
          </a:xfrm>
        </p:spPr>
        <p:txBody>
          <a:bodyPr>
            <a:noAutofit/>
          </a:bodyPr>
          <a:lstStyle/>
          <a:p>
            <a:pPr algn="ctr">
              <a:defRPr/>
            </a:pPr>
            <a:r>
              <a:rPr lang="ru-RU" altLang="en-US" sz="3200" dirty="0"/>
              <a:t>Адмирал флота Советского Союза</a:t>
            </a:r>
            <a:endParaRPr lang="en-US" altLang="ru-RU" sz="3200" dirty="0"/>
          </a:p>
        </p:txBody>
      </p:sp>
      <p:sp>
        <p:nvSpPr>
          <p:cNvPr id="3" name="Content Placeholder 2"/>
          <p:cNvSpPr>
            <a:spLocks noGrp="1"/>
          </p:cNvSpPr>
          <p:nvPr>
            <p:ph idx="1"/>
          </p:nvPr>
        </p:nvSpPr>
        <p:spPr>
          <a:xfrm>
            <a:off x="5424058" y="1068558"/>
            <a:ext cx="3584873" cy="5468611"/>
          </a:xfrm>
        </p:spPr>
        <p:txBody>
          <a:bodyPr>
            <a:normAutofit lnSpcReduction="10000"/>
          </a:bodyPr>
          <a:lstStyle/>
          <a:p>
            <a:pPr marL="0" indent="0">
              <a:spcBef>
                <a:spcPts val="0"/>
              </a:spcBef>
              <a:buNone/>
              <a:defRPr/>
            </a:pPr>
            <a:r>
              <a:rPr lang="ru-RU" altLang="ru-RU" sz="1800" b="0" i="0" strike="noStrike" dirty="0">
                <a:solidFill>
                  <a:srgbClr val="000000">
                    <a:alpha val="100000"/>
                  </a:srgbClr>
                </a:solidFill>
                <a:ea typeface="Gulim"/>
              </a:rPr>
              <a:t>Н.Г. Кузнецов лично разрабатывал все операции, утверждаемые </a:t>
            </a:r>
            <a:r>
              <a:rPr lang="ru-RU" altLang="ru-RU" sz="1800" dirty="0">
                <a:solidFill>
                  <a:srgbClr val="000000">
                    <a:alpha val="100000"/>
                  </a:srgbClr>
                </a:solidFill>
                <a:ea typeface="Gulim"/>
              </a:rPr>
              <a:t>затем Верховным главнокомандующим Сталиным. Он постоянно выезжал на корабли и флоты. В качестве Главкома ВМФ участвовал в работе Крымской и Потсдамской конференций.</a:t>
            </a:r>
          </a:p>
          <a:p>
            <a:pPr marL="0" indent="0">
              <a:spcBef>
                <a:spcPts val="0"/>
              </a:spcBef>
              <a:buNone/>
              <a:defRPr/>
            </a:pPr>
            <a:r>
              <a:rPr lang="ru-RU" altLang="ru-RU" sz="1800" b="0" i="0" strike="noStrike" dirty="0">
                <a:solidFill>
                  <a:srgbClr val="000000">
                    <a:alpha val="100000"/>
                  </a:srgbClr>
                </a:solidFill>
                <a:ea typeface="Gulim"/>
              </a:rPr>
              <a:t>В мае 1944 г. ему было присвоено звание адмирала флота, приравненное затем к маршальскому, с погонами маршальского типа. Такое высокое звание во флоте никто еще не носил.</a:t>
            </a:r>
          </a:p>
          <a:p>
            <a:pPr marL="0" indent="0">
              <a:spcBef>
                <a:spcPts val="0"/>
              </a:spcBef>
              <a:buNone/>
              <a:defRPr/>
            </a:pPr>
            <a:r>
              <a:rPr lang="ru-RU" altLang="ru-RU" sz="1800" dirty="0">
                <a:solidFill>
                  <a:srgbClr val="000000">
                    <a:alpha val="100000"/>
                  </a:srgbClr>
                </a:solidFill>
                <a:ea typeface="Gulim"/>
              </a:rPr>
              <a:t>А в сентябре 1945 г. адмирал награждается медалью Золотая Звезда с присвоением звания Героя Советского Союза.</a:t>
            </a:r>
            <a:endParaRPr lang="ru-RU" altLang="ru-RU" sz="1800" b="0" i="0" strike="noStrike" dirty="0">
              <a:solidFill>
                <a:srgbClr val="000000">
                  <a:alpha val="100000"/>
                </a:srgbClr>
              </a:solidFill>
              <a:ea typeface="Gulim"/>
            </a:endParaRPr>
          </a:p>
          <a:p>
            <a:pPr marL="0" indent="0">
              <a:spcBef>
                <a:spcPts val="0"/>
              </a:spcBef>
              <a:buNone/>
              <a:defRPr/>
            </a:pPr>
            <a:endParaRPr lang="en-US" altLang="ru-RU" sz="1800" b="0" i="0" strike="noStrike" dirty="0">
              <a:solidFill>
                <a:srgbClr val="000000">
                  <a:alpha val="100000"/>
                </a:srgbClr>
              </a:solidFill>
              <a:ea typeface="Gulim"/>
            </a:endParaRPr>
          </a:p>
        </p:txBody>
      </p:sp>
      <p:pic>
        <p:nvPicPr>
          <p:cNvPr id="4" name="Рисунок 3">
            <a:extLst>
              <a:ext uri="{FF2B5EF4-FFF2-40B4-BE49-F238E27FC236}">
                <a16:creationId xmlns:a16="http://schemas.microsoft.com/office/drawing/2014/main" id="{A8688F32-185C-4C4E-B0B4-89D041263E62}"/>
              </a:ext>
            </a:extLst>
          </p:cNvPr>
          <p:cNvPicPr>
            <a:picLocks noChangeAspect="1"/>
          </p:cNvPicPr>
          <p:nvPr/>
        </p:nvPicPr>
        <p:blipFill>
          <a:blip r:embed="rId2"/>
          <a:stretch>
            <a:fillRect/>
          </a:stretch>
        </p:blipFill>
        <p:spPr>
          <a:xfrm>
            <a:off x="163223" y="1272483"/>
            <a:ext cx="4179461" cy="3128625"/>
          </a:xfrm>
          <a:prstGeom prst="rect">
            <a:avLst/>
          </a:prstGeom>
        </p:spPr>
      </p:pic>
      <p:pic>
        <p:nvPicPr>
          <p:cNvPr id="9" name="Рисунок 8">
            <a:extLst>
              <a:ext uri="{FF2B5EF4-FFF2-40B4-BE49-F238E27FC236}">
                <a16:creationId xmlns:a16="http://schemas.microsoft.com/office/drawing/2014/main" id="{6BD5CB3E-B1AB-42BF-92C9-4B7EA880D93F}"/>
              </a:ext>
            </a:extLst>
          </p:cNvPr>
          <p:cNvPicPr>
            <a:picLocks noChangeAspect="1"/>
          </p:cNvPicPr>
          <p:nvPr/>
        </p:nvPicPr>
        <p:blipFill>
          <a:blip r:embed="rId3"/>
          <a:stretch>
            <a:fillRect/>
          </a:stretch>
        </p:blipFill>
        <p:spPr>
          <a:xfrm>
            <a:off x="4444079" y="1772816"/>
            <a:ext cx="907447" cy="2340260"/>
          </a:xfrm>
          <a:prstGeom prst="rect">
            <a:avLst/>
          </a:prstGeom>
        </p:spPr>
      </p:pic>
      <p:pic>
        <p:nvPicPr>
          <p:cNvPr id="11" name="Рисунок 10">
            <a:extLst>
              <a:ext uri="{FF2B5EF4-FFF2-40B4-BE49-F238E27FC236}">
                <a16:creationId xmlns:a16="http://schemas.microsoft.com/office/drawing/2014/main" id="{08583E8C-634B-495F-A940-35DBF07AD24D}"/>
              </a:ext>
            </a:extLst>
          </p:cNvPr>
          <p:cNvPicPr>
            <a:picLocks noChangeAspect="1"/>
          </p:cNvPicPr>
          <p:nvPr/>
        </p:nvPicPr>
        <p:blipFill rotWithShape="1">
          <a:blip r:embed="rId4"/>
          <a:srcRect l="11231" t="3276" r="9078" b="1700"/>
          <a:stretch/>
        </p:blipFill>
        <p:spPr>
          <a:xfrm>
            <a:off x="4539815" y="4408715"/>
            <a:ext cx="884243" cy="1441874"/>
          </a:xfrm>
          <a:prstGeom prst="rect">
            <a:avLst/>
          </a:prstGeom>
        </p:spPr>
      </p:pic>
      <p:sp>
        <p:nvSpPr>
          <p:cNvPr id="12" name="Прямоугольник 11">
            <a:extLst>
              <a:ext uri="{FF2B5EF4-FFF2-40B4-BE49-F238E27FC236}">
                <a16:creationId xmlns:a16="http://schemas.microsoft.com/office/drawing/2014/main" id="{353DE957-444B-4757-A272-6BBB875AD9F1}"/>
              </a:ext>
            </a:extLst>
          </p:cNvPr>
          <p:cNvSpPr/>
          <p:nvPr/>
        </p:nvSpPr>
        <p:spPr>
          <a:xfrm>
            <a:off x="205173" y="4623460"/>
            <a:ext cx="3936909" cy="1837426"/>
          </a:xfrm>
          <a:prstGeom prst="rect">
            <a:avLst/>
          </a:prstGeom>
        </p:spPr>
        <p:txBody>
          <a:bodyPr wrap="square">
            <a:spAutoFit/>
          </a:bodyPr>
          <a:lstStyle/>
          <a:p>
            <a:pPr algn="ctr">
              <a:lnSpc>
                <a:spcPct val="90000"/>
              </a:lnSpc>
            </a:pPr>
            <a:r>
              <a:rPr lang="ru-RU" sz="1600" dirty="0"/>
              <a:t>Военные советники СССР на Ялтинской конференции. Второй слева – адмирал флота Советского Союза, </a:t>
            </a:r>
          </a:p>
          <a:p>
            <a:pPr algn="ctr">
              <a:lnSpc>
                <a:spcPct val="90000"/>
              </a:lnSpc>
            </a:pPr>
            <a:r>
              <a:rPr lang="ru-RU" sz="1600" dirty="0"/>
              <a:t>Главнокомандующий ВМФ СССР</a:t>
            </a:r>
          </a:p>
          <a:p>
            <a:pPr algn="ctr">
              <a:lnSpc>
                <a:spcPct val="90000"/>
              </a:lnSpc>
            </a:pPr>
            <a:r>
              <a:rPr lang="ru-RU" sz="1600" dirty="0"/>
              <a:t>Н.Г. Кузнецов. </a:t>
            </a:r>
          </a:p>
          <a:p>
            <a:pPr algn="ctr">
              <a:lnSpc>
                <a:spcPct val="90000"/>
              </a:lnSpc>
            </a:pPr>
            <a:r>
              <a:rPr lang="ru-RU" sz="1600" dirty="0"/>
              <a:t>Февраль 1945 г.</a:t>
            </a:r>
          </a:p>
          <a:p>
            <a:pPr algn="ctr">
              <a:lnSpc>
                <a:spcPct val="90000"/>
              </a:lnSpc>
            </a:pPr>
            <a:endParaRPr lang="ru-RU" sz="1600" i="1" dirty="0"/>
          </a:p>
          <a:p>
            <a:pPr algn="ctr">
              <a:lnSpc>
                <a:spcPct val="90000"/>
              </a:lnSpc>
            </a:pPr>
            <a:r>
              <a:rPr lang="ru-RU" sz="1400" i="1" dirty="0"/>
              <a:t>Фото: </a:t>
            </a:r>
            <a:r>
              <a:rPr lang="en-US" sz="1400" i="1" dirty="0"/>
              <a:t>http:</a:t>
            </a:r>
            <a:r>
              <a:rPr lang="ru-RU" sz="1400" i="1" dirty="0"/>
              <a:t> </a:t>
            </a:r>
            <a:r>
              <a:rPr lang="en-US" sz="1400" i="1" dirty="0"/>
              <a:t>istogram.info</a:t>
            </a:r>
            <a:endParaRPr lang="ru-RU" sz="1400" i="1" dirty="0"/>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74146"/>
            <a:ext cx="8229600" cy="487894"/>
          </a:xfrm>
        </p:spPr>
        <p:txBody>
          <a:bodyPr>
            <a:noAutofit/>
          </a:bodyPr>
          <a:lstStyle/>
          <a:p>
            <a:pPr algn="ctr"/>
            <a:r>
              <a:rPr lang="ru-RU" sz="3200" dirty="0"/>
              <a:t>Суд над победителями</a:t>
            </a:r>
          </a:p>
        </p:txBody>
      </p:sp>
      <p:sp>
        <p:nvSpPr>
          <p:cNvPr id="3" name="Объект 2"/>
          <p:cNvSpPr>
            <a:spLocks noGrp="1"/>
          </p:cNvSpPr>
          <p:nvPr>
            <p:ph idx="1"/>
          </p:nvPr>
        </p:nvSpPr>
        <p:spPr>
          <a:xfrm>
            <a:off x="194826" y="986637"/>
            <a:ext cx="8625645" cy="2442363"/>
          </a:xfrm>
        </p:spPr>
        <p:txBody>
          <a:bodyPr>
            <a:normAutofit fontScale="62500" lnSpcReduction="20000"/>
          </a:bodyPr>
          <a:lstStyle/>
          <a:p>
            <a:pPr marL="0" indent="0">
              <a:buNone/>
            </a:pPr>
            <a:r>
              <a:rPr lang="ru-RU" dirty="0"/>
              <a:t>В 1945 г. 44-летний адмирал Н.Г. Кузнецов находился на вершине служебного положения и славы. Но принципиальный и смелый нарком не был нужен сталинскому руководству.</a:t>
            </a:r>
          </a:p>
          <a:p>
            <a:pPr marL="0" indent="0">
              <a:buNone/>
            </a:pPr>
            <a:r>
              <a:rPr lang="ru-RU" dirty="0"/>
              <a:t>Для разработки  проекта восстановления ВМФ нарком собрал мнения командующих флотами. Он твердо  настаивал на программе строительства полноценного океанского флота, включая линкоры, авианосцы, десантные корабли. Однако, вместо этого,  наркомат ВМФ был упразднен, а Кузнецов лишился должности. </a:t>
            </a:r>
          </a:p>
          <a:p>
            <a:pPr marL="0" indent="0">
              <a:buNone/>
            </a:pPr>
            <a:r>
              <a:rPr lang="ru-RU" dirty="0"/>
              <a:t>Но далее очередной «поворот» стал еще более крутым.</a:t>
            </a:r>
          </a:p>
          <a:p>
            <a:pPr marL="0" indent="0">
              <a:buNone/>
            </a:pPr>
            <a:r>
              <a:rPr lang="ru-RU" dirty="0"/>
              <a:t>В 1948 года, по доносу, адмирал Н.Г. Кузнецов вместе со своими ближайшими помощниками, адмиралами Л.М. Галлером,  В.А. Алафузовым, Г.А. Степановым, был предан Суду чести Министерства Вооружённых сил по обвинению в передаче Англии и США в 1942-1944 гг. секретных чертежей парашютной торпеды и морских карт. </a:t>
            </a:r>
          </a:p>
          <a:p>
            <a:pPr marL="0" indent="0">
              <a:buNone/>
            </a:pPr>
            <a:endParaRPr lang="ru-R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460" y="3610841"/>
            <a:ext cx="1575464" cy="2117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7131" y="3610841"/>
            <a:ext cx="1570224" cy="2117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13432"/>
          <a:stretch/>
        </p:blipFill>
        <p:spPr bwMode="auto">
          <a:xfrm>
            <a:off x="4084641" y="3610841"/>
            <a:ext cx="1955212" cy="2117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19498" y="5899079"/>
            <a:ext cx="1355628" cy="584775"/>
          </a:xfrm>
          <a:prstGeom prst="rect">
            <a:avLst/>
          </a:prstGeom>
          <a:noFill/>
        </p:spPr>
        <p:txBody>
          <a:bodyPr wrap="none" rtlCol="0">
            <a:spAutoFit/>
          </a:bodyPr>
          <a:lstStyle/>
          <a:p>
            <a:pPr algn="ctr"/>
            <a:r>
              <a:rPr lang="ru-RU" sz="1600" dirty="0"/>
              <a:t>адмирал </a:t>
            </a:r>
          </a:p>
          <a:p>
            <a:pPr algn="ctr"/>
            <a:r>
              <a:rPr lang="ru-RU" sz="1600" dirty="0"/>
              <a:t>Л. М. Галлер</a:t>
            </a:r>
          </a:p>
        </p:txBody>
      </p:sp>
      <p:sp>
        <p:nvSpPr>
          <p:cNvPr id="5" name="TextBox 4"/>
          <p:cNvSpPr txBox="1"/>
          <p:nvPr/>
        </p:nvSpPr>
        <p:spPr>
          <a:xfrm>
            <a:off x="2211989" y="5910106"/>
            <a:ext cx="1553527" cy="584775"/>
          </a:xfrm>
          <a:prstGeom prst="rect">
            <a:avLst/>
          </a:prstGeom>
          <a:noFill/>
        </p:spPr>
        <p:txBody>
          <a:bodyPr wrap="square" rtlCol="0">
            <a:spAutoFit/>
          </a:bodyPr>
          <a:lstStyle/>
          <a:p>
            <a:pPr algn="ctr"/>
            <a:r>
              <a:rPr lang="ru-RU" sz="1600" dirty="0"/>
              <a:t>адмирал </a:t>
            </a:r>
          </a:p>
          <a:p>
            <a:pPr algn="ctr"/>
            <a:r>
              <a:rPr lang="ru-RU" sz="1600" dirty="0"/>
              <a:t>В. А. Алафузов</a:t>
            </a:r>
          </a:p>
        </p:txBody>
      </p:sp>
      <p:sp>
        <p:nvSpPr>
          <p:cNvPr id="6" name="TextBox 5"/>
          <p:cNvSpPr txBox="1"/>
          <p:nvPr/>
        </p:nvSpPr>
        <p:spPr>
          <a:xfrm>
            <a:off x="4211960" y="5919433"/>
            <a:ext cx="1493460" cy="584775"/>
          </a:xfrm>
          <a:prstGeom prst="rect">
            <a:avLst/>
          </a:prstGeom>
          <a:noFill/>
        </p:spPr>
        <p:txBody>
          <a:bodyPr wrap="square" rtlCol="0">
            <a:spAutoFit/>
          </a:bodyPr>
          <a:lstStyle/>
          <a:p>
            <a:pPr algn="ctr"/>
            <a:r>
              <a:rPr lang="ru-RU" sz="1600" dirty="0"/>
              <a:t>вице-адмирал Г.А. Степанов</a:t>
            </a:r>
          </a:p>
        </p:txBody>
      </p:sp>
      <p:sp>
        <p:nvSpPr>
          <p:cNvPr id="7" name="TextBox 6">
            <a:extLst>
              <a:ext uri="{FF2B5EF4-FFF2-40B4-BE49-F238E27FC236}">
                <a16:creationId xmlns:a16="http://schemas.microsoft.com/office/drawing/2014/main" id="{FFFF861E-CF28-4A1D-BEF8-A47A0DCB3900}"/>
              </a:ext>
            </a:extLst>
          </p:cNvPr>
          <p:cNvSpPr txBox="1"/>
          <p:nvPr/>
        </p:nvSpPr>
        <p:spPr>
          <a:xfrm>
            <a:off x="6307139" y="3540156"/>
            <a:ext cx="2567514" cy="2806922"/>
          </a:xfrm>
          <a:prstGeom prst="rect">
            <a:avLst/>
          </a:prstGeom>
          <a:noFill/>
        </p:spPr>
        <p:txBody>
          <a:bodyPr wrap="square" rtlCol="0">
            <a:spAutoFit/>
          </a:bodyPr>
          <a:lstStyle/>
          <a:p>
            <a:pPr>
              <a:lnSpc>
                <a:spcPct val="90000"/>
              </a:lnSpc>
            </a:pPr>
            <a:r>
              <a:rPr lang="ru-RU" sz="1400" dirty="0"/>
              <a:t>Хотя в ходе следствия выяснилось, что такая торпеда у англичан уже была, а переданные карты были всего лишь копиями карт тех же союзников, на состоявшемся суде Военной коллегии соратники Кузнецова были приговорены к заключению.</a:t>
            </a:r>
          </a:p>
          <a:p>
            <a:pPr>
              <a:lnSpc>
                <a:spcPct val="90000"/>
              </a:lnSpc>
            </a:pPr>
            <a:r>
              <a:rPr lang="ru-RU" sz="1400" dirty="0"/>
              <a:t>Сам Кузнецов был понижен в звании до контр-адмирала и, пережив инфаркт, полгода восстанавливал здоровье.</a:t>
            </a:r>
          </a:p>
        </p:txBody>
      </p:sp>
    </p:spTree>
    <p:extLst>
      <p:ext uri="{BB962C8B-B14F-4D97-AF65-F5344CB8AC3E}">
        <p14:creationId xmlns:p14="http://schemas.microsoft.com/office/powerpoint/2010/main" val="37607540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7A08BC4-99FB-4269-92CC-C20F20763460}"/>
              </a:ext>
            </a:extLst>
          </p:cNvPr>
          <p:cNvSpPr>
            <a:spLocks noGrp="1"/>
          </p:cNvSpPr>
          <p:nvPr>
            <p:ph type="title"/>
          </p:nvPr>
        </p:nvSpPr>
        <p:spPr>
          <a:xfrm>
            <a:off x="457200" y="476672"/>
            <a:ext cx="8229600" cy="564672"/>
          </a:xfrm>
        </p:spPr>
        <p:txBody>
          <a:bodyPr>
            <a:normAutofit/>
          </a:bodyPr>
          <a:lstStyle/>
          <a:p>
            <a:pPr algn="ctr"/>
            <a:r>
              <a:rPr lang="ru-RU" sz="2800" dirty="0"/>
              <a:t>И вновь Дальний Восток</a:t>
            </a:r>
          </a:p>
        </p:txBody>
      </p:sp>
      <p:sp>
        <p:nvSpPr>
          <p:cNvPr id="3" name="Объект 2">
            <a:extLst>
              <a:ext uri="{FF2B5EF4-FFF2-40B4-BE49-F238E27FC236}">
                <a16:creationId xmlns:a16="http://schemas.microsoft.com/office/drawing/2014/main" id="{139E5190-B679-4A49-AD32-6140C9038833}"/>
              </a:ext>
            </a:extLst>
          </p:cNvPr>
          <p:cNvSpPr>
            <a:spLocks noGrp="1"/>
          </p:cNvSpPr>
          <p:nvPr>
            <p:ph idx="1"/>
          </p:nvPr>
        </p:nvSpPr>
        <p:spPr>
          <a:xfrm>
            <a:off x="4932041" y="1268760"/>
            <a:ext cx="3754760" cy="5400600"/>
          </a:xfrm>
        </p:spPr>
        <p:txBody>
          <a:bodyPr>
            <a:normAutofit fontScale="62500" lnSpcReduction="20000"/>
          </a:bodyPr>
          <a:lstStyle/>
          <a:p>
            <a:pPr marL="0" indent="0">
              <a:lnSpc>
                <a:spcPct val="110000"/>
              </a:lnSpc>
              <a:buNone/>
            </a:pPr>
            <a:r>
              <a:rPr lang="ru-RU" dirty="0"/>
              <a:t>Летом 1948 г. разжалованного, судимого, опального адмирала отправили на Тихоокеанский флот, которым он командовал еще до войны. </a:t>
            </a:r>
          </a:p>
          <a:p>
            <a:pPr marL="0" indent="0">
              <a:lnSpc>
                <a:spcPct val="110000"/>
              </a:lnSpc>
              <a:buNone/>
            </a:pPr>
            <a:r>
              <a:rPr lang="ru-RU" dirty="0"/>
              <a:t>Здесь он второй раз проходит прежнюю лестницу, от заместителя командующего округом до командующего флотом, и вторично становится вице-адмиралом.</a:t>
            </a:r>
          </a:p>
          <a:p>
            <a:pPr marL="0" indent="0">
              <a:lnSpc>
                <a:spcPct val="110000"/>
              </a:lnSpc>
              <a:buNone/>
            </a:pPr>
            <a:r>
              <a:rPr lang="ru-RU" dirty="0"/>
              <a:t>Рост напряженности «холодной войны», необходимость срочного обновления флота, заставали Сталина в 1951 г. отдать личное указание вернуть Кузнецова в Москву на пост военно-морского министра. Это говорит о том, что суд над адмиралами в 1948 г. имел характер чисто политической расправы.</a:t>
            </a:r>
          </a:p>
          <a:p>
            <a:pPr marL="0" indent="0">
              <a:lnSpc>
                <a:spcPct val="110000"/>
              </a:lnSpc>
              <a:buNone/>
            </a:pPr>
            <a:r>
              <a:rPr lang="ru-RU" dirty="0"/>
              <a:t>Только после смерти Сталина в 1953 г. судимость с Кузнецова была снята и восстановлено звание адмирала флота.</a:t>
            </a:r>
          </a:p>
          <a:p>
            <a:pPr marL="0" indent="0">
              <a:lnSpc>
                <a:spcPct val="110000"/>
              </a:lnSpc>
              <a:buNone/>
            </a:pPr>
            <a:endParaRPr lang="ru-RU" dirty="0"/>
          </a:p>
          <a:p>
            <a:pPr marL="0" indent="0">
              <a:buNone/>
            </a:pPr>
            <a:endParaRPr lang="ru-RU" dirty="0"/>
          </a:p>
        </p:txBody>
      </p:sp>
      <p:pic>
        <p:nvPicPr>
          <p:cNvPr id="5" name="Рисунок 4">
            <a:extLst>
              <a:ext uri="{FF2B5EF4-FFF2-40B4-BE49-F238E27FC236}">
                <a16:creationId xmlns:a16="http://schemas.microsoft.com/office/drawing/2014/main" id="{D3A4F818-983C-4EAA-ABD8-3D4F6F898130}"/>
              </a:ext>
            </a:extLst>
          </p:cNvPr>
          <p:cNvPicPr>
            <a:picLocks noChangeAspect="1"/>
          </p:cNvPicPr>
          <p:nvPr/>
        </p:nvPicPr>
        <p:blipFill>
          <a:blip r:embed="rId2"/>
          <a:stretch>
            <a:fillRect/>
          </a:stretch>
        </p:blipFill>
        <p:spPr>
          <a:xfrm>
            <a:off x="359532" y="1556792"/>
            <a:ext cx="4481453" cy="2921192"/>
          </a:xfrm>
          <a:prstGeom prst="rect">
            <a:avLst/>
          </a:prstGeom>
        </p:spPr>
      </p:pic>
      <p:sp>
        <p:nvSpPr>
          <p:cNvPr id="6" name="TextBox 5">
            <a:extLst>
              <a:ext uri="{FF2B5EF4-FFF2-40B4-BE49-F238E27FC236}">
                <a16:creationId xmlns:a16="http://schemas.microsoft.com/office/drawing/2014/main" id="{F4535503-9350-4117-8A7D-78692672F26B}"/>
              </a:ext>
            </a:extLst>
          </p:cNvPr>
          <p:cNvSpPr txBox="1"/>
          <p:nvPr/>
        </p:nvSpPr>
        <p:spPr>
          <a:xfrm>
            <a:off x="499729" y="4725144"/>
            <a:ext cx="4261200" cy="830997"/>
          </a:xfrm>
          <a:prstGeom prst="rect">
            <a:avLst/>
          </a:prstGeom>
          <a:noFill/>
        </p:spPr>
        <p:txBody>
          <a:bodyPr wrap="square" rtlCol="0">
            <a:spAutoFit/>
          </a:bodyPr>
          <a:lstStyle/>
          <a:p>
            <a:pPr algn="ctr"/>
            <a:r>
              <a:rPr lang="ru-RU" sz="1600" dirty="0"/>
              <a:t>На Тихоокеанском флоте хорошо помнили командующего, встретили тепло и морально поддержали.</a:t>
            </a:r>
          </a:p>
        </p:txBody>
      </p:sp>
    </p:spTree>
    <p:extLst>
      <p:ext uri="{BB962C8B-B14F-4D97-AF65-F5344CB8AC3E}">
        <p14:creationId xmlns:p14="http://schemas.microsoft.com/office/powerpoint/2010/main" val="38835134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9532" y="296652"/>
            <a:ext cx="8532948" cy="576064"/>
          </a:xfrm>
        </p:spPr>
        <p:txBody>
          <a:bodyPr>
            <a:noAutofit/>
          </a:bodyPr>
          <a:lstStyle/>
          <a:p>
            <a:pPr algn="ctr"/>
            <a:r>
              <a:rPr lang="ru-RU" sz="3000" dirty="0"/>
              <a:t>«…отстранить меня от службы флоту невозможно!»</a:t>
            </a:r>
          </a:p>
        </p:txBody>
      </p:sp>
      <p:sp>
        <p:nvSpPr>
          <p:cNvPr id="3" name="Объект 2"/>
          <p:cNvSpPr>
            <a:spLocks noGrp="1"/>
          </p:cNvSpPr>
          <p:nvPr>
            <p:ph idx="1"/>
          </p:nvPr>
        </p:nvSpPr>
        <p:spPr>
          <a:xfrm>
            <a:off x="370383" y="1255015"/>
            <a:ext cx="3384376" cy="2232248"/>
          </a:xfrm>
        </p:spPr>
        <p:txBody>
          <a:bodyPr>
            <a:normAutofit/>
          </a:bodyPr>
          <a:lstStyle/>
          <a:p>
            <a:pPr marL="0" indent="0">
              <a:buNone/>
            </a:pPr>
            <a:endParaRPr lang="ru-RU" dirty="0"/>
          </a:p>
          <a:p>
            <a:pPr marL="0" indent="0">
              <a:buNone/>
            </a:pPr>
            <a:endParaRPr lang="ru-RU"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2834"/>
          <a:stretch/>
        </p:blipFill>
        <p:spPr bwMode="auto">
          <a:xfrm>
            <a:off x="5746137" y="1255015"/>
            <a:ext cx="3132348" cy="404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6207" y="1255015"/>
            <a:ext cx="1390650" cy="199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29E977C6-AF61-416F-97F1-C75B84E5273F}"/>
              </a:ext>
            </a:extLst>
          </p:cNvPr>
          <p:cNvSpPr txBox="1"/>
          <p:nvPr/>
        </p:nvSpPr>
        <p:spPr>
          <a:xfrm>
            <a:off x="5746137" y="5421779"/>
            <a:ext cx="3397862" cy="1131079"/>
          </a:xfrm>
          <a:prstGeom prst="rect">
            <a:avLst/>
          </a:prstGeom>
          <a:noFill/>
        </p:spPr>
        <p:txBody>
          <a:bodyPr wrap="square" rtlCol="0">
            <a:spAutoFit/>
          </a:bodyPr>
          <a:lstStyle/>
          <a:p>
            <a:pPr algn="ctr">
              <a:lnSpc>
                <a:spcPct val="90000"/>
              </a:lnSpc>
            </a:pPr>
            <a:r>
              <a:rPr lang="ru-RU" sz="1500" dirty="0"/>
              <a:t>Адмирал флота Советского Союза, главнокомандующий ВМС СССР, </a:t>
            </a:r>
          </a:p>
          <a:p>
            <a:pPr algn="ctr">
              <a:lnSpc>
                <a:spcPct val="90000"/>
              </a:lnSpc>
            </a:pPr>
            <a:r>
              <a:rPr lang="ru-RU" sz="1500" dirty="0"/>
              <a:t>первый заместитель Министра обороны СССР Н.Г. Кузнецов.</a:t>
            </a:r>
          </a:p>
          <a:p>
            <a:pPr algn="ctr">
              <a:lnSpc>
                <a:spcPct val="90000"/>
              </a:lnSpc>
            </a:pPr>
            <a:r>
              <a:rPr lang="ru-RU" sz="1500" dirty="0"/>
              <a:t>Москва. 1955 г.</a:t>
            </a:r>
          </a:p>
        </p:txBody>
      </p:sp>
      <p:sp>
        <p:nvSpPr>
          <p:cNvPr id="5" name="TextBox 4">
            <a:extLst>
              <a:ext uri="{FF2B5EF4-FFF2-40B4-BE49-F238E27FC236}">
                <a16:creationId xmlns:a16="http://schemas.microsoft.com/office/drawing/2014/main" id="{36A7FC8E-9C64-47D5-AFCC-D302CA4D71EF}"/>
              </a:ext>
            </a:extLst>
          </p:cNvPr>
          <p:cNvSpPr txBox="1"/>
          <p:nvPr/>
        </p:nvSpPr>
        <p:spPr>
          <a:xfrm>
            <a:off x="4200001" y="3353782"/>
            <a:ext cx="1486496" cy="2031325"/>
          </a:xfrm>
          <a:prstGeom prst="rect">
            <a:avLst/>
          </a:prstGeom>
          <a:noFill/>
        </p:spPr>
        <p:txBody>
          <a:bodyPr wrap="square" rtlCol="0">
            <a:spAutoFit/>
          </a:bodyPr>
          <a:lstStyle/>
          <a:p>
            <a:pPr>
              <a:lnSpc>
                <a:spcPct val="90000"/>
              </a:lnSpc>
            </a:pPr>
            <a:r>
              <a:rPr lang="ru-RU" sz="1400" dirty="0"/>
              <a:t>Большая маршальская звезда, положенная к званию адмирала флота Советского Союза, носилась на узле галстука.</a:t>
            </a:r>
          </a:p>
        </p:txBody>
      </p:sp>
      <p:sp>
        <p:nvSpPr>
          <p:cNvPr id="6" name="Прямоугольник 5">
            <a:extLst>
              <a:ext uri="{FF2B5EF4-FFF2-40B4-BE49-F238E27FC236}">
                <a16:creationId xmlns:a16="http://schemas.microsoft.com/office/drawing/2014/main" id="{62554BDC-9B6F-4965-B12B-21EA9B5F826B}"/>
              </a:ext>
            </a:extLst>
          </p:cNvPr>
          <p:cNvSpPr/>
          <p:nvPr/>
        </p:nvSpPr>
        <p:spPr>
          <a:xfrm>
            <a:off x="143509" y="1160748"/>
            <a:ext cx="4056492" cy="5286062"/>
          </a:xfrm>
          <a:prstGeom prst="rect">
            <a:avLst/>
          </a:prstGeom>
        </p:spPr>
        <p:txBody>
          <a:bodyPr wrap="square">
            <a:spAutoFit/>
          </a:bodyPr>
          <a:lstStyle/>
          <a:p>
            <a:pPr indent="179388">
              <a:lnSpc>
                <a:spcPct val="90000"/>
              </a:lnSpc>
            </a:pPr>
            <a:r>
              <a:rPr lang="ru-RU" sz="1500" dirty="0"/>
              <a:t>У Кузнецова, казалось, появились возможности реализовать свои замыслы с новым руководством страны во главе с Н.С. Хрущевым. Авианосцы, ракетные крейсеры, океанские подводные лодки, должны были сделать СССР ведущей морской державой.</a:t>
            </a:r>
          </a:p>
          <a:p>
            <a:pPr indent="179388">
              <a:lnSpc>
                <a:spcPct val="90000"/>
              </a:lnSpc>
            </a:pPr>
            <a:r>
              <a:rPr lang="ru-RU" sz="1500" dirty="0"/>
              <a:t>Но представленный им в марте 1954 г. доклад о строительстве ВМФ был отложен. Приоритет в итоге был отдан развитию ядерных ракетных и сухопутных войск. </a:t>
            </a:r>
          </a:p>
          <a:p>
            <a:pPr indent="179388">
              <a:lnSpc>
                <a:spcPct val="90000"/>
              </a:lnSpc>
            </a:pPr>
            <a:r>
              <a:rPr lang="ru-RU" sz="1500" dirty="0"/>
              <a:t>Несправедливое, по мнению Кузнецова, отношение к флоту обострило его отношения с Хрущевым и министром обороны маршалом Г.К. Жуковым. Решительный и принципиальный адмирал вновь оказался лишним. </a:t>
            </a:r>
          </a:p>
          <a:p>
            <a:pPr indent="179388">
              <a:lnSpc>
                <a:spcPct val="90000"/>
              </a:lnSpc>
            </a:pPr>
            <a:r>
              <a:rPr lang="ru-RU" sz="1500" dirty="0"/>
              <a:t>В октябре 1955 г. произошел взрыв на линкоре «Новороссийск», который унес 829 жизней. Еще до выяснения его причин, обвиненный в упущениях Кузнецов, был отправлен в отставку «без права работать во флоте». При этом он вновь был понижен в звании, третий раз став вице-адмиралом.</a:t>
            </a:r>
          </a:p>
          <a:p>
            <a:pPr indent="179388">
              <a:lnSpc>
                <a:spcPct val="90000"/>
              </a:lnSpc>
            </a:pPr>
            <a:r>
              <a:rPr lang="ru-RU" sz="1500" dirty="0"/>
              <a:t>Адмиралу было всего 52 года.</a:t>
            </a:r>
          </a:p>
          <a:p>
            <a:pPr indent="179388">
              <a:lnSpc>
                <a:spcPct val="90000"/>
              </a:lnSpc>
            </a:pPr>
            <a:endParaRPr lang="ru-RU" sz="1500" dirty="0"/>
          </a:p>
        </p:txBody>
      </p:sp>
    </p:spTree>
    <p:extLst>
      <p:ext uri="{BB962C8B-B14F-4D97-AF65-F5344CB8AC3E}">
        <p14:creationId xmlns:p14="http://schemas.microsoft.com/office/powerpoint/2010/main" val="37304645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41492"/>
            <a:ext cx="8229600" cy="567228"/>
          </a:xfrm>
        </p:spPr>
        <p:txBody>
          <a:bodyPr>
            <a:normAutofit fontScale="90000"/>
          </a:bodyPr>
          <a:lstStyle/>
          <a:p>
            <a:pPr algn="ctr"/>
            <a:r>
              <a:rPr lang="ru-RU" dirty="0"/>
              <a:t>Память, изложенная в книгах</a:t>
            </a:r>
          </a:p>
        </p:txBody>
      </p:sp>
      <p:sp>
        <p:nvSpPr>
          <p:cNvPr id="3" name="Объект 2"/>
          <p:cNvSpPr>
            <a:spLocks noGrp="1"/>
          </p:cNvSpPr>
          <p:nvPr>
            <p:ph idx="1"/>
          </p:nvPr>
        </p:nvSpPr>
        <p:spPr>
          <a:xfrm>
            <a:off x="4427984" y="1376772"/>
            <a:ext cx="3960440" cy="4787360"/>
          </a:xfrm>
        </p:spPr>
        <p:txBody>
          <a:bodyPr>
            <a:normAutofit fontScale="70000" lnSpcReduction="20000"/>
          </a:bodyPr>
          <a:lstStyle/>
          <a:p>
            <a:pPr marL="0" indent="0">
              <a:buNone/>
            </a:pPr>
            <a:r>
              <a:rPr lang="ru-RU" dirty="0"/>
              <a:t>В отставке Н.Г. Кузнецов активно занимался литературным трудом. Все книги были написаны им лично и отличаются хорошим стилем.</a:t>
            </a:r>
          </a:p>
          <a:p>
            <a:pPr marL="0" indent="0">
              <a:buNone/>
            </a:pPr>
            <a:r>
              <a:rPr lang="ru-RU" dirty="0"/>
              <a:t>В 1972 г. в СССР наконец состоялся спуск на воду первого авианесущего боевого корабля – крейсера «Киев». Николай Герасимович узнал об этом из газет.</a:t>
            </a:r>
          </a:p>
          <a:p>
            <a:pPr marL="0" indent="0">
              <a:buNone/>
            </a:pPr>
            <a:r>
              <a:rPr lang="ru-RU" dirty="0"/>
              <a:t>В 1974 году в возрасте 70 лет Н.Г. Кузнецов скончался. </a:t>
            </a:r>
          </a:p>
          <a:p>
            <a:pPr marL="0" indent="0">
              <a:buNone/>
            </a:pPr>
            <a:r>
              <a:rPr lang="ru-RU" dirty="0"/>
              <a:t>Не смотря на многочисленные обращения офицеров и ветеранов военного флота, лишь в 1988 году Президиум Верховного Совета СССР принял указ о восстановлении Кузнецова в прежнем звании — Адмирал Флота Советского Союза.</a:t>
            </a:r>
          </a:p>
        </p:txBody>
      </p:sp>
      <p:pic>
        <p:nvPicPr>
          <p:cNvPr id="5122" name="Picture 2" descr="D:\АО ИОО\115-летие адмирала Кузнецова Н.Г\фото\element-697883-misc-Untitled-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376772"/>
            <a:ext cx="3492388" cy="4638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1928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5FF870D-BF71-4F39-8CFA-A97D5E8EC922}"/>
              </a:ext>
            </a:extLst>
          </p:cNvPr>
          <p:cNvSpPr>
            <a:spLocks noGrp="1"/>
          </p:cNvSpPr>
          <p:nvPr>
            <p:ph type="title"/>
          </p:nvPr>
        </p:nvSpPr>
        <p:spPr>
          <a:xfrm>
            <a:off x="457200" y="152636"/>
            <a:ext cx="8229600" cy="396044"/>
          </a:xfrm>
        </p:spPr>
        <p:txBody>
          <a:bodyPr>
            <a:normAutofit fontScale="90000"/>
          </a:bodyPr>
          <a:lstStyle/>
          <a:p>
            <a:endParaRPr lang="ru-RU" dirty="0"/>
          </a:p>
        </p:txBody>
      </p:sp>
      <p:sp>
        <p:nvSpPr>
          <p:cNvPr id="3" name="Объект 2">
            <a:extLst>
              <a:ext uri="{FF2B5EF4-FFF2-40B4-BE49-F238E27FC236}">
                <a16:creationId xmlns:a16="http://schemas.microsoft.com/office/drawing/2014/main" id="{128FDEC9-BF1E-4192-BBF7-28E10528B213}"/>
              </a:ext>
            </a:extLst>
          </p:cNvPr>
          <p:cNvSpPr>
            <a:spLocks noGrp="1"/>
          </p:cNvSpPr>
          <p:nvPr>
            <p:ph idx="1"/>
          </p:nvPr>
        </p:nvSpPr>
        <p:spPr>
          <a:xfrm>
            <a:off x="575556" y="1160748"/>
            <a:ext cx="8229600" cy="4968552"/>
          </a:xfrm>
        </p:spPr>
        <p:txBody>
          <a:bodyPr>
            <a:normAutofit fontScale="85000" lnSpcReduction="20000"/>
          </a:bodyPr>
          <a:lstStyle/>
          <a:p>
            <a:pPr marL="0" indent="0">
              <a:buNone/>
            </a:pPr>
            <a:r>
              <a:rPr lang="ru-RU" dirty="0"/>
              <a:t>Вся жизнь Николая Герасимовича Кузнецова – честный путь офицера. Крутые повороты – следствие и особенностей эпохи, и неподкупного характера самого адмирала. Но на всяком посту Кузнецов добивался наилучших результатов. Он никогда не изменял себе, своим принципам, не раз проявляя удивительное бесстрашие. </a:t>
            </a:r>
          </a:p>
          <a:p>
            <a:pPr marL="0" indent="0">
              <a:buNone/>
            </a:pPr>
            <a:r>
              <a:rPr lang="ru-RU" dirty="0"/>
              <a:t>Главным для него всегда был флот на страже Отечества, а вовсе не чины. Боль ему доставляло лишь то, что мешало служить флоту. </a:t>
            </a:r>
          </a:p>
          <a:p>
            <a:pPr marL="0" indent="0">
              <a:buNone/>
            </a:pPr>
            <a:r>
              <a:rPr lang="ru-RU" dirty="0"/>
              <a:t>Прошло более полувека как адмирал Кузнецов разработал программу строительства океанского ВМФ, но ее значительная часть по-прежнему засекречена. Значит идей, заложенных в ней, хватит еще надолго.</a:t>
            </a:r>
          </a:p>
          <a:p>
            <a:pPr marL="0" indent="0">
              <a:buNone/>
            </a:pPr>
            <a:r>
              <a:rPr lang="ru-RU" dirty="0"/>
              <a:t>Перефразируя слова В.В. Маяковского о «товарище Дзержинском» можно обратиться к молодым поколениям русских моряков с призывом: «Делай биографию с адмирала Кузнецова!»</a:t>
            </a:r>
          </a:p>
        </p:txBody>
      </p:sp>
    </p:spTree>
    <p:extLst>
      <p:ext uri="{BB962C8B-B14F-4D97-AF65-F5344CB8AC3E}">
        <p14:creationId xmlns:p14="http://schemas.microsoft.com/office/powerpoint/2010/main" val="14519319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620688"/>
            <a:ext cx="8229600" cy="600676"/>
          </a:xfrm>
        </p:spPr>
        <p:txBody>
          <a:bodyPr>
            <a:normAutofit fontScale="90000"/>
          </a:bodyPr>
          <a:lstStyle/>
          <a:p>
            <a:pPr algn="ctr"/>
            <a:r>
              <a:rPr lang="ru-RU" dirty="0"/>
              <a:t>Увековечивание памяти</a:t>
            </a:r>
          </a:p>
        </p:txBody>
      </p:sp>
      <p:sp>
        <p:nvSpPr>
          <p:cNvPr id="3" name="Объект 2"/>
          <p:cNvSpPr>
            <a:spLocks noGrp="1"/>
          </p:cNvSpPr>
          <p:nvPr>
            <p:ph idx="1"/>
          </p:nvPr>
        </p:nvSpPr>
        <p:spPr>
          <a:xfrm>
            <a:off x="503548" y="1520788"/>
            <a:ext cx="4104456" cy="4389120"/>
          </a:xfrm>
        </p:spPr>
        <p:txBody>
          <a:bodyPr>
            <a:normAutofit fontScale="92500"/>
          </a:bodyPr>
          <a:lstStyle/>
          <a:p>
            <a:pPr marL="0" indent="0">
              <a:buNone/>
            </a:pPr>
            <a:r>
              <a:rPr lang="ru-RU" dirty="0"/>
              <a:t>Память адмирала увековечена многократно: улицы, мемориальные доски, бюсты и памятники. </a:t>
            </a:r>
          </a:p>
          <a:p>
            <a:pPr marL="0" indent="0">
              <a:buNone/>
            </a:pPr>
            <a:r>
              <a:rPr lang="ru-RU" dirty="0"/>
              <a:t>Именем Н.Г. Кузнецова названы остров в Тихом океане и пролив.</a:t>
            </a:r>
          </a:p>
          <a:p>
            <a:pPr marL="0" indent="0">
              <a:buNone/>
            </a:pPr>
            <a:r>
              <a:rPr lang="ru-RU" dirty="0"/>
              <a:t>Его имя носит военный учебно-научный центр ВМФ «Военно-морская академия»</a:t>
            </a:r>
          </a:p>
        </p:txBody>
      </p:sp>
      <p:pic>
        <p:nvPicPr>
          <p:cNvPr id="1026" name="Picture 2" descr="D:\АО ИОО\115-летие адмирала Кузнецова Н.Г\фото\обелиск с датой 1904 Медведки.jpg"/>
          <p:cNvPicPr>
            <a:picLocks noChangeAspect="1" noChangeArrowheads="1"/>
          </p:cNvPicPr>
          <p:nvPr/>
        </p:nvPicPr>
        <p:blipFill rotWithShape="1">
          <a:blip r:embed="rId2">
            <a:extLst>
              <a:ext uri="{28A0092B-C50C-407E-A947-70E740481C1C}">
                <a14:useLocalDpi xmlns:a14="http://schemas.microsoft.com/office/drawing/2010/main" val="0"/>
              </a:ext>
            </a:extLst>
          </a:blip>
          <a:srcRect l="6250" t="8743" r="4500" b="9290"/>
          <a:stretch/>
        </p:blipFill>
        <p:spPr bwMode="auto">
          <a:xfrm>
            <a:off x="5076056" y="1520788"/>
            <a:ext cx="3312368" cy="40592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248394" y="5735760"/>
            <a:ext cx="3158172" cy="923330"/>
          </a:xfrm>
          <a:prstGeom prst="rect">
            <a:avLst/>
          </a:prstGeom>
          <a:noFill/>
        </p:spPr>
        <p:txBody>
          <a:bodyPr wrap="none" rtlCol="0">
            <a:spAutoFit/>
          </a:bodyPr>
          <a:lstStyle/>
          <a:p>
            <a:pPr algn="ctr"/>
            <a:r>
              <a:rPr lang="ru-RU" dirty="0"/>
              <a:t>Мемориальный знак </a:t>
            </a:r>
          </a:p>
          <a:p>
            <a:pPr algn="ctr"/>
            <a:r>
              <a:rPr lang="ru-RU" dirty="0"/>
              <a:t>в д. Медведки. </a:t>
            </a:r>
          </a:p>
          <a:p>
            <a:pPr algn="ctr"/>
            <a:r>
              <a:rPr lang="ru-RU" dirty="0"/>
              <a:t>Впервые установлен в 1982 г.</a:t>
            </a:r>
          </a:p>
        </p:txBody>
      </p:sp>
    </p:spTree>
    <p:extLst>
      <p:ext uri="{BB962C8B-B14F-4D97-AF65-F5344CB8AC3E}">
        <p14:creationId xmlns:p14="http://schemas.microsoft.com/office/powerpoint/2010/main" val="42077621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620688"/>
            <a:ext cx="8229600" cy="792088"/>
          </a:xfrm>
        </p:spPr>
        <p:txBody>
          <a:bodyPr>
            <a:normAutofit fontScale="90000"/>
          </a:bodyPr>
          <a:lstStyle/>
          <a:p>
            <a:r>
              <a:rPr lang="ru-RU" sz="4000" dirty="0"/>
              <a:t>«Принимаю ответственность на себя!»</a:t>
            </a:r>
          </a:p>
        </p:txBody>
      </p:sp>
      <p:sp>
        <p:nvSpPr>
          <p:cNvPr id="3" name="Объект 2"/>
          <p:cNvSpPr>
            <a:spLocks noGrp="1"/>
          </p:cNvSpPr>
          <p:nvPr>
            <p:ph idx="1"/>
          </p:nvPr>
        </p:nvSpPr>
        <p:spPr>
          <a:xfrm>
            <a:off x="6084168" y="1852658"/>
            <a:ext cx="2880320" cy="4672686"/>
          </a:xfrm>
        </p:spPr>
        <p:txBody>
          <a:bodyPr>
            <a:normAutofit fontScale="92500" lnSpcReduction="10000"/>
          </a:bodyPr>
          <a:lstStyle/>
          <a:p>
            <a:pPr marL="0" indent="0">
              <a:buNone/>
            </a:pPr>
            <a:r>
              <a:rPr lang="ru-RU" sz="2400" dirty="0"/>
              <a:t>Памятник адмиралу Н.Г. Кузнецову в Архангельске. </a:t>
            </a:r>
          </a:p>
          <a:p>
            <a:pPr marL="0" indent="0">
              <a:buNone/>
            </a:pPr>
            <a:r>
              <a:rPr lang="ru-RU" sz="2400" dirty="0"/>
              <a:t>Автор </a:t>
            </a:r>
            <a:r>
              <a:rPr lang="ru-RU" sz="2400" dirty="0" err="1"/>
              <a:t>засл</a:t>
            </a:r>
            <a:r>
              <a:rPr lang="ru-RU" sz="2400" dirty="0"/>
              <a:t>. худ. РФ И.И. </a:t>
            </a:r>
            <a:r>
              <a:rPr lang="ru-RU" sz="2400" dirty="0" err="1"/>
              <a:t>Черапкин</a:t>
            </a:r>
            <a:r>
              <a:rPr lang="ru-RU" sz="2400" dirty="0"/>
              <a:t>. 2010.</a:t>
            </a:r>
          </a:p>
          <a:p>
            <a:pPr marL="0" indent="0">
              <a:buNone/>
            </a:pPr>
            <a:endParaRPr lang="ru-RU" sz="2400" dirty="0"/>
          </a:p>
          <a:p>
            <a:pPr marL="0" indent="0">
              <a:buNone/>
            </a:pPr>
            <a:r>
              <a:rPr lang="ru-RU" sz="2400" dirty="0"/>
              <a:t>Высота – 6 м. Постамент в виде рубки подводной лодки. Памятник создан на пожертвования горожан. Установлен к 65-летию Победы.</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43" t="4025" r="12041" b="8764"/>
          <a:stretch/>
        </p:blipFill>
        <p:spPr bwMode="auto">
          <a:xfrm>
            <a:off x="312587" y="1916832"/>
            <a:ext cx="5576406" cy="4336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14480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5724" y="260648"/>
            <a:ext cx="7709589" cy="977313"/>
          </a:xfrm>
        </p:spPr>
        <p:txBody>
          <a:bodyPr>
            <a:normAutofit/>
          </a:bodyPr>
          <a:lstStyle/>
          <a:p>
            <a:pPr algn="ctr"/>
            <a:r>
              <a:rPr lang="ru-RU" sz="2500" dirty="0">
                <a:solidFill>
                  <a:schemeClr val="tx2">
                    <a:lumMod val="50000"/>
                  </a:schemeClr>
                </a:solidFill>
              </a:rPr>
              <a:t>Тяжелый авианесущий крейсер (ТАКР) </a:t>
            </a:r>
            <a:br>
              <a:rPr lang="ru-RU" sz="2500" dirty="0">
                <a:solidFill>
                  <a:schemeClr val="tx2">
                    <a:lumMod val="50000"/>
                  </a:schemeClr>
                </a:solidFill>
              </a:rPr>
            </a:br>
            <a:r>
              <a:rPr lang="ru-RU" sz="2500" dirty="0">
                <a:solidFill>
                  <a:schemeClr val="tx2">
                    <a:lumMod val="50000"/>
                  </a:schemeClr>
                </a:solidFill>
              </a:rPr>
              <a:t>«Адмирал Флота Советского Союза Кузнецов»</a:t>
            </a:r>
          </a:p>
        </p:txBody>
      </p:sp>
      <p:sp>
        <p:nvSpPr>
          <p:cNvPr id="3" name="Объект 2"/>
          <p:cNvSpPr>
            <a:spLocks noGrp="1"/>
          </p:cNvSpPr>
          <p:nvPr>
            <p:ph idx="1"/>
          </p:nvPr>
        </p:nvSpPr>
        <p:spPr>
          <a:xfrm>
            <a:off x="241009" y="5517232"/>
            <a:ext cx="8551365" cy="1152128"/>
          </a:xfrm>
        </p:spPr>
        <p:txBody>
          <a:bodyPr>
            <a:normAutofit fontScale="77500" lnSpcReduction="20000"/>
          </a:bodyPr>
          <a:lstStyle/>
          <a:p>
            <a:pPr marL="0" indent="0">
              <a:buNone/>
            </a:pPr>
            <a:r>
              <a:rPr lang="ru-RU" dirty="0">
                <a:latin typeface="Times New Roman" pitchFamily="18" charset="0"/>
                <a:cs typeface="Times New Roman" pitchFamily="18" charset="0"/>
              </a:rPr>
              <a:t>С 1991 г. в составе Северного флота РФ. Авиагруппа - до 50 самолетов (МиГ-29К, Су-33) и вертолетов (Ка-27, Ка-29). В отличие </a:t>
            </a:r>
            <a:r>
              <a:rPr lang="ru-RU">
                <a:latin typeface="Times New Roman" pitchFamily="18" charset="0"/>
                <a:cs typeface="Times New Roman" pitchFamily="18" charset="0"/>
              </a:rPr>
              <a:t>от классических авианосцев </a:t>
            </a:r>
            <a:r>
              <a:rPr lang="ru-RU" dirty="0">
                <a:latin typeface="Times New Roman" pitchFamily="18" charset="0"/>
                <a:cs typeface="Times New Roman" pitchFamily="18" charset="0"/>
              </a:rPr>
              <a:t>имеет противокорабельное (ПКРК «Гранит») и противолодочное (РБУ «Удав») вооружение. </a:t>
            </a: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1455511"/>
            <a:ext cx="5876558" cy="3917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41009" y="1455511"/>
            <a:ext cx="2530792" cy="3754874"/>
          </a:xfrm>
          <a:prstGeom prst="rect">
            <a:avLst/>
          </a:prstGeom>
          <a:noFill/>
        </p:spPr>
        <p:txBody>
          <a:bodyPr wrap="square" rtlCol="0">
            <a:spAutoFit/>
          </a:bodyPr>
          <a:lstStyle/>
          <a:p>
            <a:r>
              <a:rPr lang="ru-RU" sz="1700" dirty="0"/>
              <a:t>ТАКР «Адмирал Флота Советского Союза Кузнецов» в составе соединения дальней морской зоны ВМФ РФ.</a:t>
            </a:r>
          </a:p>
          <a:p>
            <a:r>
              <a:rPr lang="ru-RU" sz="1700" dirty="0"/>
              <a:t>Военная операция ВС РФ в Сирии, Средиземное море, 2016 г.</a:t>
            </a:r>
          </a:p>
          <a:p>
            <a:endParaRPr lang="ru-RU" sz="1700" dirty="0"/>
          </a:p>
          <a:p>
            <a:r>
              <a:rPr lang="ru-RU" sz="1700" dirty="0"/>
              <a:t>В 2018 г. за успешное выполнение боевых задач награжден Орденом Ушакова.</a:t>
            </a:r>
          </a:p>
        </p:txBody>
      </p:sp>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50000"/>
          <a:stretch/>
        </p:blipFill>
        <p:spPr bwMode="auto">
          <a:xfrm>
            <a:off x="7524328" y="908720"/>
            <a:ext cx="1381971"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7736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7544" y="1053852"/>
            <a:ext cx="4248472" cy="5543500"/>
          </a:xfrm>
        </p:spPr>
        <p:txBody>
          <a:bodyPr>
            <a:normAutofit fontScale="47500" lnSpcReduction="20000"/>
          </a:bodyPr>
          <a:lstStyle/>
          <a:p>
            <a:pPr marL="0" indent="0">
              <a:buNone/>
              <a:defRPr/>
            </a:pPr>
            <a:r>
              <a:rPr lang="ru-RU" sz="3800" dirty="0"/>
              <a:t>Вот что Н.Г. Кузнецов писал о своей жизни и судьбе в своих книгах:</a:t>
            </a:r>
          </a:p>
          <a:p>
            <a:pPr marL="0" indent="0">
              <a:buNone/>
              <a:defRPr/>
            </a:pPr>
            <a:endParaRPr lang="ru-RU" sz="3800" dirty="0"/>
          </a:p>
          <a:p>
            <a:pPr marL="0" indent="0">
              <a:buNone/>
              <a:defRPr/>
            </a:pPr>
            <a:r>
              <a:rPr lang="ru-RU" sz="3800" i="1" dirty="0"/>
              <a:t>«Я никогда не страдал большим честолюбием и не стремился забираться на вершины служебной лестницы, но, признаться, мечтал стать командиром корабля — большого или малого — и, стоя на мостике, управлять им».</a:t>
            </a:r>
          </a:p>
          <a:p>
            <a:pPr marL="0" indent="0">
              <a:buNone/>
              <a:defRPr/>
            </a:pPr>
            <a:endParaRPr lang="ru-RU" sz="3800" dirty="0"/>
          </a:p>
          <a:p>
            <a:pPr marL="0" indent="0">
              <a:buNone/>
              <a:defRPr/>
            </a:pPr>
            <a:r>
              <a:rPr lang="ru-RU" sz="3800" i="1" dirty="0"/>
              <a:t>«За все годы службы я был дважды контр-адмиралом, трижды — вице-адмиралом, носил четыре звезды на погонах адмирала флота и дважды имел высшее воинское звание на флоте — Адмирала </a:t>
            </a:r>
            <a:r>
              <a:rPr lang="ru-RU" altLang="en-US" sz="3800" i="1" dirty="0"/>
              <a:t>флота </a:t>
            </a:r>
            <a:r>
              <a:rPr lang="ru-RU" sz="3800" i="1" dirty="0"/>
              <a:t>Советского Союза…»</a:t>
            </a:r>
          </a:p>
          <a:p>
            <a:pPr marL="0" indent="0">
              <a:buNone/>
              <a:defRPr/>
            </a:pPr>
            <a:endParaRPr lang="ru-RU" sz="3800" dirty="0"/>
          </a:p>
          <a:p>
            <a:pPr marL="0" indent="0">
              <a:buNone/>
              <a:defRPr/>
            </a:pPr>
            <a:r>
              <a:rPr lang="ru-RU" sz="3800" dirty="0"/>
              <a:t>Какой же была его личность? </a:t>
            </a:r>
          </a:p>
          <a:p>
            <a:pPr marL="0" indent="0">
              <a:buNone/>
              <a:defRPr/>
            </a:pPr>
            <a:r>
              <a:rPr lang="ru-RU" sz="3800" dirty="0"/>
              <a:t>Какими были его идеи и дела, которые, как считается, лучше всего характеризуют человека?</a:t>
            </a:r>
          </a:p>
          <a:p>
            <a:pPr marL="0" indent="0">
              <a:buNone/>
              <a:defRPr/>
            </a:pPr>
            <a:endParaRPr lang="ru-RU" sz="3800" dirty="0"/>
          </a:p>
          <a:p>
            <a:pPr marL="0" indent="0">
              <a:buNone/>
              <a:defRPr/>
            </a:pPr>
            <a:endParaRPr lang="ru-RU" dirty="0"/>
          </a:p>
          <a:p>
            <a:pPr marL="0" indent="0" algn="r">
              <a:buNone/>
              <a:defRPr/>
            </a:pPr>
            <a:endParaRPr lang="ru-RU" sz="2900" i="1" dirty="0"/>
          </a:p>
        </p:txBody>
      </p:sp>
      <p:pic>
        <p:nvPicPr>
          <p:cNvPr id="2050" name="Picture 2"/>
          <p:cNvPicPr>
            <a:picLocks noChangeAspect="1" noChangeArrowheads="1"/>
          </p:cNvPicPr>
          <p:nvPr/>
        </p:nvPicPr>
        <p:blipFill rotWithShape="1">
          <a:blip r:embed="rId2"/>
          <a:srcRect/>
          <a:stretch>
            <a:fillRect/>
          </a:stretch>
        </p:blipFill>
        <p:spPr>
          <a:xfrm>
            <a:off x="5538706" y="1010191"/>
            <a:ext cx="2992421" cy="4363025"/>
          </a:xfrm>
          <a:prstGeom prst="rect">
            <a:avLst/>
          </a:prstGeom>
          <a:noFill/>
          <a:ln>
            <a:noFill/>
          </a:ln>
          <a:effectLst/>
        </p:spPr>
      </p:pic>
      <p:sp>
        <p:nvSpPr>
          <p:cNvPr id="2" name="Прямоугольник 1">
            <a:extLst>
              <a:ext uri="{FF2B5EF4-FFF2-40B4-BE49-F238E27FC236}">
                <a16:creationId xmlns:a16="http://schemas.microsoft.com/office/drawing/2014/main" id="{33330FBF-F9F2-4441-B8DF-C12F05A5B5E2}"/>
              </a:ext>
            </a:extLst>
          </p:cNvPr>
          <p:cNvSpPr/>
          <p:nvPr/>
        </p:nvSpPr>
        <p:spPr>
          <a:xfrm>
            <a:off x="1079612" y="274983"/>
            <a:ext cx="6840760" cy="523220"/>
          </a:xfrm>
          <a:prstGeom prst="rect">
            <a:avLst/>
          </a:prstGeom>
        </p:spPr>
        <p:txBody>
          <a:bodyPr wrap="square">
            <a:spAutoFit/>
          </a:bodyPr>
          <a:lstStyle/>
          <a:p>
            <a:pPr algn="ctr"/>
            <a:r>
              <a:rPr lang="ru-RU" sz="2800" dirty="0">
                <a:solidFill>
                  <a:schemeClr val="accent1">
                    <a:lumMod val="50000"/>
                  </a:schemeClr>
                </a:solidFill>
              </a:rPr>
              <a:t>«Вся моя жизнь – крутые повороты…»</a:t>
            </a:r>
          </a:p>
        </p:txBody>
      </p:sp>
      <p:sp>
        <p:nvSpPr>
          <p:cNvPr id="5" name="TextBox 4">
            <a:extLst>
              <a:ext uri="{FF2B5EF4-FFF2-40B4-BE49-F238E27FC236}">
                <a16:creationId xmlns:a16="http://schemas.microsoft.com/office/drawing/2014/main" id="{39C58948-0B1B-4B56-B09F-09FBB19AA0F5}"/>
              </a:ext>
            </a:extLst>
          </p:cNvPr>
          <p:cNvSpPr txBox="1"/>
          <p:nvPr/>
        </p:nvSpPr>
        <p:spPr>
          <a:xfrm>
            <a:off x="4896036" y="5473005"/>
            <a:ext cx="4068452" cy="1384995"/>
          </a:xfrm>
          <a:prstGeom prst="rect">
            <a:avLst/>
          </a:prstGeom>
          <a:noFill/>
        </p:spPr>
        <p:txBody>
          <a:bodyPr wrap="square" rtlCol="0">
            <a:spAutoFit/>
          </a:bodyPr>
          <a:lstStyle/>
          <a:p>
            <a:pPr algn="ctr"/>
            <a:r>
              <a:rPr lang="ru-RU" sz="1400" dirty="0"/>
              <a:t>Адмирал флота Советского Союза Н.Г. Кузнецов. Худ. К.В. </a:t>
            </a:r>
            <a:r>
              <a:rPr lang="ru-RU" sz="1400" dirty="0" err="1"/>
              <a:t>Аккуратов</a:t>
            </a:r>
            <a:r>
              <a:rPr lang="ru-RU" sz="1400" dirty="0"/>
              <a:t>, 1945 г.</a:t>
            </a:r>
          </a:p>
          <a:p>
            <a:pPr algn="ctr"/>
            <a:r>
              <a:rPr lang="ru-RU" sz="1400" dirty="0"/>
              <a:t>Художник и медальер Константин Васильевич </a:t>
            </a:r>
            <a:r>
              <a:rPr lang="ru-RU" sz="1400" dirty="0" err="1"/>
              <a:t>Аккуратов</a:t>
            </a:r>
            <a:r>
              <a:rPr lang="ru-RU" sz="1400" dirty="0"/>
              <a:t> создал в 1940-х гг. целую галерею портретов советских адмиралов.</a:t>
            </a:r>
          </a:p>
          <a:p>
            <a:pPr algn="ctr"/>
            <a:endParaRPr lang="ru-RU" sz="1400" dirty="0"/>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3718" y="332656"/>
            <a:ext cx="8229600" cy="924712"/>
          </a:xfrm>
        </p:spPr>
        <p:txBody>
          <a:bodyPr>
            <a:noAutofit/>
          </a:bodyPr>
          <a:lstStyle/>
          <a:p>
            <a:r>
              <a:rPr lang="ru-RU" sz="3200" dirty="0"/>
              <a:t>Медаль МО РФ «Адмирал Флота Советского Союза Н.Г. Кузнецов»</a:t>
            </a:r>
          </a:p>
        </p:txBody>
      </p:sp>
      <p:sp>
        <p:nvSpPr>
          <p:cNvPr id="3" name="Объект 2"/>
          <p:cNvSpPr>
            <a:spLocks noGrp="1"/>
          </p:cNvSpPr>
          <p:nvPr>
            <p:ph idx="1"/>
          </p:nvPr>
        </p:nvSpPr>
        <p:spPr>
          <a:xfrm>
            <a:off x="611560" y="1556792"/>
            <a:ext cx="5040560" cy="4824536"/>
          </a:xfrm>
        </p:spPr>
        <p:txBody>
          <a:bodyPr>
            <a:normAutofit fontScale="92500"/>
          </a:bodyPr>
          <a:lstStyle/>
          <a:p>
            <a:pPr marL="0" indent="0">
              <a:spcBef>
                <a:spcPts val="0"/>
              </a:spcBef>
              <a:buNone/>
            </a:pPr>
            <a:r>
              <a:rPr lang="ru-RU" dirty="0"/>
              <a:t>Учреждена в 2003 г. Награждаются военнослужащие ВМФ за:</a:t>
            </a:r>
          </a:p>
          <a:p>
            <a:pPr>
              <a:spcBef>
                <a:spcPts val="0"/>
              </a:spcBef>
            </a:pPr>
            <a:r>
              <a:rPr lang="ru-RU" dirty="0"/>
              <a:t>отличные показатели боевой подготовки;</a:t>
            </a:r>
          </a:p>
          <a:p>
            <a:pPr>
              <a:spcBef>
                <a:spcPts val="0"/>
              </a:spcBef>
            </a:pPr>
            <a:r>
              <a:rPr lang="ru-RU" dirty="0"/>
              <a:t>честную службу на протяжении 5 и более лет на кораблях, подлодках и морской авиации;</a:t>
            </a:r>
          </a:p>
          <a:p>
            <a:pPr>
              <a:spcBef>
                <a:spcPts val="0"/>
              </a:spcBef>
            </a:pPr>
            <a:r>
              <a:rPr lang="ru-RU" dirty="0"/>
              <a:t>за успешное выполнение трех и более боевых служб;</a:t>
            </a:r>
          </a:p>
          <a:p>
            <a:pPr>
              <a:spcBef>
                <a:spcPts val="0"/>
              </a:spcBef>
            </a:pPr>
            <a:r>
              <a:rPr lang="ru-RU" dirty="0"/>
              <a:t>за решительные, инициативные действия, обеспечившие выполнение боевых задач.</a:t>
            </a:r>
          </a:p>
          <a:p>
            <a:endParaRPr lang="ru-RU" dirty="0"/>
          </a:p>
          <a:p>
            <a:endParaRPr lang="ru-RU"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1412776"/>
            <a:ext cx="2800606"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85926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37697" t="12944" r="37212" b="13175"/>
          <a:stretch/>
        </p:blipFill>
        <p:spPr bwMode="auto">
          <a:xfrm>
            <a:off x="7362749" y="3840398"/>
            <a:ext cx="1647019" cy="2546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Объект 2"/>
          <p:cNvSpPr txBox="1">
            <a:spLocks/>
          </p:cNvSpPr>
          <p:nvPr/>
        </p:nvSpPr>
        <p:spPr>
          <a:xfrm>
            <a:off x="191923" y="1412776"/>
            <a:ext cx="8628549" cy="2304256"/>
          </a:xfrm>
          <a:prstGeom prst="rect">
            <a:avLst/>
          </a:prstGeom>
        </p:spPr>
        <p:txBody>
          <a:bodyPr>
            <a:normAutofit fontScale="92500" lnSpcReduction="2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ru-RU" dirty="0"/>
              <a:t>На далёком меридиане. — М.: Наука, 1966.</a:t>
            </a:r>
          </a:p>
          <a:p>
            <a:r>
              <a:rPr lang="ru-RU" dirty="0"/>
              <a:t>Накануне. — М.: Воениздат, 1966.</a:t>
            </a:r>
          </a:p>
          <a:p>
            <a:r>
              <a:rPr lang="ru-RU" dirty="0"/>
              <a:t>На флотах боевая тревога. — М.: Воениздат, 1971.</a:t>
            </a:r>
          </a:p>
          <a:p>
            <a:r>
              <a:rPr lang="ru-RU" dirty="0"/>
              <a:t>Курсом к победе. — М.: Воениздат, 1975.</a:t>
            </a:r>
          </a:p>
          <a:p>
            <a:r>
              <a:rPr lang="ru-RU" dirty="0"/>
              <a:t>Крутые повороты: из записок адмирала. — М.: Мол. гвардия, 1995</a:t>
            </a:r>
          </a:p>
        </p:txBody>
      </p:sp>
      <p:sp>
        <p:nvSpPr>
          <p:cNvPr id="8" name="Заголовок 1"/>
          <p:cNvSpPr txBox="1">
            <a:spLocks/>
          </p:cNvSpPr>
          <p:nvPr/>
        </p:nvSpPr>
        <p:spPr>
          <a:xfrm>
            <a:off x="710803" y="490673"/>
            <a:ext cx="8229600" cy="720080"/>
          </a:xfrm>
          <a:prstGeom prst="rect">
            <a:avLst/>
          </a:prstGeom>
        </p:spPr>
        <p:txBody>
          <a:bodyPr>
            <a:normAutofit fontScale="90000"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ru-RU" dirty="0"/>
              <a:t>Сочинения Н.Г. Кузнецова</a:t>
            </a:r>
          </a:p>
        </p:txBody>
      </p:sp>
      <p:pic>
        <p:nvPicPr>
          <p:cNvPr id="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31" t="5068" r="5676" b="1741"/>
          <a:stretch/>
        </p:blipFill>
        <p:spPr bwMode="auto">
          <a:xfrm>
            <a:off x="1928915" y="3849400"/>
            <a:ext cx="1644280" cy="2533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250" y="3849400"/>
            <a:ext cx="1547664" cy="2530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3520" t="2950" b="8658"/>
          <a:stretch/>
        </p:blipFill>
        <p:spPr bwMode="auto">
          <a:xfrm>
            <a:off x="3717572" y="3849400"/>
            <a:ext cx="1746844" cy="2537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t="2555" r="184" b="2652"/>
          <a:stretch/>
        </p:blipFill>
        <p:spPr bwMode="auto">
          <a:xfrm>
            <a:off x="5570060" y="3871649"/>
            <a:ext cx="1714156" cy="2508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54693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564672"/>
          </a:xfrm>
        </p:spPr>
        <p:txBody>
          <a:bodyPr>
            <a:normAutofit fontScale="90000"/>
          </a:bodyPr>
          <a:lstStyle/>
          <a:p>
            <a:r>
              <a:rPr lang="ru-RU" dirty="0"/>
              <a:t>Литература о Н.Г. Кузнецове</a:t>
            </a:r>
          </a:p>
        </p:txBody>
      </p:sp>
      <p:sp>
        <p:nvSpPr>
          <p:cNvPr id="3" name="Объект 2"/>
          <p:cNvSpPr>
            <a:spLocks noGrp="1"/>
          </p:cNvSpPr>
          <p:nvPr>
            <p:ph idx="1"/>
          </p:nvPr>
        </p:nvSpPr>
        <p:spPr>
          <a:xfrm>
            <a:off x="467544" y="1412776"/>
            <a:ext cx="8229600" cy="4968552"/>
          </a:xfrm>
        </p:spPr>
        <p:txBody>
          <a:bodyPr>
            <a:normAutofit fontScale="92500" lnSpcReduction="10000"/>
          </a:bodyPr>
          <a:lstStyle/>
          <a:p>
            <a:pPr marL="514350" indent="-514350">
              <a:buAutoNum type="arabicParenR"/>
            </a:pPr>
            <a:endParaRPr lang="ru-RU" dirty="0"/>
          </a:p>
          <a:p>
            <a:pPr marL="514350" indent="-514350">
              <a:buAutoNum type="arabicParenR"/>
            </a:pPr>
            <a:r>
              <a:rPr lang="ru-RU" dirty="0"/>
              <a:t>Булатов В.Н. Адмирал Кузнецов. – М.: Молодая гвардия, 2006.</a:t>
            </a:r>
          </a:p>
          <a:p>
            <a:pPr marL="514350" indent="-514350">
              <a:buAutoNum type="arabicParenR"/>
            </a:pPr>
            <a:r>
              <a:rPr lang="ru-RU" dirty="0" err="1"/>
              <a:t>Золототрубов</a:t>
            </a:r>
            <a:r>
              <a:rPr lang="ru-RU" dirty="0"/>
              <a:t> А.М. Опальный адмирал. – М.: АСТ, 2003.</a:t>
            </a:r>
          </a:p>
          <a:p>
            <a:pPr marL="514350" indent="-514350">
              <a:buAutoNum type="arabicParenR"/>
            </a:pPr>
            <a:r>
              <a:rPr lang="ru-RU" dirty="0"/>
              <a:t>Кузнецова Р.В. Флотоводец: материалы о жизни и деятельности Наркома Военно-морского Флота, Адмирала Флота Советского Союза Николая Герасимовича Кузнецова. – М.: Садовое кольцо, 2004.</a:t>
            </a:r>
          </a:p>
          <a:p>
            <a:pPr marL="514350" indent="-514350">
              <a:buAutoNum type="arabicParenR"/>
            </a:pPr>
            <a:r>
              <a:rPr lang="ru-RU" dirty="0"/>
              <a:t>Морской сборник. К 100-летию со дня рождения Н.Г. Кузнецова. – 2004. - №7.</a:t>
            </a:r>
          </a:p>
          <a:p>
            <a:pPr marL="514350" indent="-514350">
              <a:buAutoNum type="arabicParenR"/>
            </a:pPr>
            <a:r>
              <a:rPr lang="ru-RU" dirty="0"/>
              <a:t>Рудный В.А. Готовность № 1: о Н.Г. Кузнецове. – М.: Политиздат, 1982.</a:t>
            </a:r>
          </a:p>
        </p:txBody>
      </p:sp>
    </p:spTree>
    <p:extLst>
      <p:ext uri="{BB962C8B-B14F-4D97-AF65-F5344CB8AC3E}">
        <p14:creationId xmlns:p14="http://schemas.microsoft.com/office/powerpoint/2010/main" val="11106287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Интернет-ресурсы:</a:t>
            </a:r>
          </a:p>
        </p:txBody>
      </p:sp>
      <p:sp>
        <p:nvSpPr>
          <p:cNvPr id="3" name="Объект 2"/>
          <p:cNvSpPr>
            <a:spLocks noGrp="1"/>
          </p:cNvSpPr>
          <p:nvPr>
            <p:ph idx="1"/>
          </p:nvPr>
        </p:nvSpPr>
        <p:spPr>
          <a:xfrm>
            <a:off x="323528" y="1935480"/>
            <a:ext cx="8640960" cy="4389120"/>
          </a:xfrm>
        </p:spPr>
        <p:txBody>
          <a:bodyPr>
            <a:normAutofit/>
          </a:bodyPr>
          <a:lstStyle/>
          <a:p>
            <a:r>
              <a:rPr lang="ru-RU" dirty="0"/>
              <a:t>«100 великих полководцев» - интернет-проект Российского военно-исторического общества: 100.histrf.ru</a:t>
            </a:r>
          </a:p>
          <a:p>
            <a:r>
              <a:rPr lang="ru-RU" dirty="0" err="1"/>
              <a:t>Милитера</a:t>
            </a:r>
            <a:r>
              <a:rPr lang="ru-RU" dirty="0"/>
              <a:t>. Военная литература – сайт-библиотека: </a:t>
            </a:r>
            <a:r>
              <a:rPr lang="en-US" dirty="0"/>
              <a:t>militera.lib.ru</a:t>
            </a:r>
            <a:endParaRPr lang="ru-RU" dirty="0"/>
          </a:p>
          <a:p>
            <a:r>
              <a:rPr lang="ru-RU" dirty="0"/>
              <a:t>К 110-летию со дня рождения Адмирала Флота Советского Союза Николая Герасимовича Кузнецова – сайт Министерства обороны РФ: encyclopedia.mil.ru</a:t>
            </a:r>
          </a:p>
          <a:p>
            <a:r>
              <a:rPr lang="ru-RU" dirty="0"/>
              <a:t>Флотоводец России – сайт о Н.Г. Кузнецове: </a:t>
            </a:r>
            <a:r>
              <a:rPr lang="en-US" dirty="0"/>
              <a:t>glavkom.narod.ru</a:t>
            </a:r>
            <a:endParaRPr lang="ru-RU" dirty="0"/>
          </a:p>
          <a:p>
            <a:endParaRPr lang="ru-RU" dirty="0"/>
          </a:p>
        </p:txBody>
      </p:sp>
    </p:spTree>
    <p:extLst>
      <p:ext uri="{BB962C8B-B14F-4D97-AF65-F5344CB8AC3E}">
        <p14:creationId xmlns:p14="http://schemas.microsoft.com/office/powerpoint/2010/main" val="2981529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1662" y="476672"/>
            <a:ext cx="8229600" cy="504056"/>
          </a:xfrm>
        </p:spPr>
        <p:txBody>
          <a:bodyPr>
            <a:normAutofit fontScale="90000"/>
          </a:bodyPr>
          <a:lstStyle/>
          <a:p>
            <a:pPr algn="ctr"/>
            <a:r>
              <a:rPr lang="ru-RU" dirty="0"/>
              <a:t>Сын северной земли</a:t>
            </a:r>
          </a:p>
        </p:txBody>
      </p:sp>
      <p:sp>
        <p:nvSpPr>
          <p:cNvPr id="3" name="Объект 2"/>
          <p:cNvSpPr>
            <a:spLocks noGrp="1"/>
          </p:cNvSpPr>
          <p:nvPr>
            <p:ph idx="1"/>
          </p:nvPr>
        </p:nvSpPr>
        <p:spPr>
          <a:xfrm>
            <a:off x="5329092" y="1263908"/>
            <a:ext cx="3744406" cy="2088232"/>
          </a:xfrm>
        </p:spPr>
        <p:txBody>
          <a:bodyPr>
            <a:normAutofit/>
          </a:bodyPr>
          <a:lstStyle/>
          <a:p>
            <a:pPr marL="0" indent="0">
              <a:lnSpc>
                <a:spcPct val="85000"/>
              </a:lnSpc>
              <a:spcBef>
                <a:spcPts val="0"/>
              </a:spcBef>
              <a:buNone/>
            </a:pPr>
            <a:r>
              <a:rPr lang="ru-RU" sz="1900" dirty="0"/>
              <a:t>Н.Г. Кузнецов родился 11 (24) июля 1904 г. в д. Медведки на севере Вологодской губернии в семье крестьян </a:t>
            </a:r>
            <a:r>
              <a:rPr lang="ru-RU" sz="1900" i="1" dirty="0"/>
              <a:t>Герасима Федоровича и Анны Ивановны Кузнецовых</a:t>
            </a:r>
            <a:r>
              <a:rPr lang="ru-RU" sz="1900" dirty="0"/>
              <a:t>. С 1937 г. деревня в составе Котласского района Архангельской области.</a:t>
            </a:r>
          </a:p>
        </p:txBody>
      </p:sp>
      <p:sp>
        <p:nvSpPr>
          <p:cNvPr id="4" name="TextBox 3"/>
          <p:cNvSpPr txBox="1"/>
          <p:nvPr/>
        </p:nvSpPr>
        <p:spPr>
          <a:xfrm>
            <a:off x="323622" y="4610893"/>
            <a:ext cx="4778728" cy="1837426"/>
          </a:xfrm>
          <a:prstGeom prst="rect">
            <a:avLst/>
          </a:prstGeom>
          <a:noFill/>
        </p:spPr>
        <p:txBody>
          <a:bodyPr wrap="square" rtlCol="0">
            <a:spAutoFit/>
          </a:bodyPr>
          <a:lstStyle/>
          <a:p>
            <a:pPr algn="just">
              <a:lnSpc>
                <a:spcPct val="90000"/>
              </a:lnSpc>
            </a:pPr>
            <a:r>
              <a:rPr lang="ru-RU" dirty="0"/>
              <a:t>В 1988 г. силами и на средства местной общественности по сохранившимся фото была построена копия дома Кузнецовых. Дом стоит на историческом месте, но без хозяйственных построек. В 1990 г. здесь открыт музей Н.Г. Кузнецова. </a:t>
            </a:r>
          </a:p>
          <a:p>
            <a:pPr algn="just">
              <a:lnSpc>
                <a:spcPct val="90000"/>
              </a:lnSpc>
            </a:pPr>
            <a:r>
              <a:rPr lang="ru-RU" i="1" dirty="0"/>
              <a:t>Фото: В. </a:t>
            </a:r>
            <a:r>
              <a:rPr lang="ru-RU" i="1" dirty="0" err="1"/>
              <a:t>Станулевич</a:t>
            </a:r>
            <a:r>
              <a:rPr lang="ru-RU" i="1" dirty="0"/>
              <a:t>, </a:t>
            </a:r>
            <a:r>
              <a:rPr lang="en-US" i="1" dirty="0"/>
              <a:t>REGNUM</a:t>
            </a:r>
            <a:endParaRPr lang="ru-RU" i="1" dirty="0"/>
          </a:p>
        </p:txBody>
      </p:sp>
      <p:pic>
        <p:nvPicPr>
          <p:cNvPr id="1027" name="Picture 3" descr="D:\АО ИОО\115-летие адмирала Кузнецова Н.Г\колыбель Кузнецова.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65703" y="3356992"/>
            <a:ext cx="3136350" cy="21726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340769" y="5661248"/>
            <a:ext cx="3354769" cy="929485"/>
          </a:xfrm>
          <a:prstGeom prst="rect">
            <a:avLst/>
          </a:prstGeom>
          <a:noFill/>
        </p:spPr>
        <p:txBody>
          <a:bodyPr wrap="square" rtlCol="0">
            <a:spAutoFit/>
          </a:bodyPr>
          <a:lstStyle/>
          <a:p>
            <a:pPr algn="just">
              <a:lnSpc>
                <a:spcPct val="80000"/>
              </a:lnSpc>
            </a:pPr>
            <a:r>
              <a:rPr lang="ru-RU" sz="1700" dirty="0"/>
              <a:t>Даже колыбель будущего  адмирала формой  напоминала корабль. Экспонат дома-музея.</a:t>
            </a:r>
          </a:p>
          <a:p>
            <a:pPr algn="just">
              <a:lnSpc>
                <a:spcPct val="80000"/>
              </a:lnSpc>
            </a:pPr>
            <a:r>
              <a:rPr lang="ru-RU" sz="1700" i="1" dirty="0"/>
              <a:t>Фото: Котласская ЦБС</a:t>
            </a:r>
          </a:p>
        </p:txBody>
      </p:sp>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4029" b="6980"/>
          <a:stretch/>
        </p:blipFill>
        <p:spPr bwMode="auto">
          <a:xfrm>
            <a:off x="310470" y="1360494"/>
            <a:ext cx="4656954" cy="3105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8764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3224" y="320072"/>
            <a:ext cx="8229600" cy="564672"/>
          </a:xfrm>
        </p:spPr>
        <p:txBody>
          <a:bodyPr>
            <a:normAutofit/>
          </a:bodyPr>
          <a:lstStyle/>
          <a:p>
            <a:pPr lvl="0" algn="ctr">
              <a:defRPr/>
            </a:pPr>
            <a:r>
              <a:rPr lang="ru-RU" sz="3200" dirty="0"/>
              <a:t>«Значит нужные книги ты в детстве читал…»</a:t>
            </a:r>
          </a:p>
        </p:txBody>
      </p:sp>
      <p:sp>
        <p:nvSpPr>
          <p:cNvPr id="3" name="Объект 2"/>
          <p:cNvSpPr>
            <a:spLocks noGrp="1"/>
          </p:cNvSpPr>
          <p:nvPr>
            <p:ph idx="1"/>
          </p:nvPr>
        </p:nvSpPr>
        <p:spPr>
          <a:xfrm>
            <a:off x="215516" y="1052735"/>
            <a:ext cx="4572508" cy="5617861"/>
          </a:xfrm>
        </p:spPr>
        <p:txBody>
          <a:bodyPr>
            <a:normAutofit fontScale="70000" lnSpcReduction="20000"/>
          </a:bodyPr>
          <a:lstStyle/>
          <a:p>
            <a:pPr marL="0" indent="174625">
              <a:lnSpc>
                <a:spcPct val="120000"/>
              </a:lnSpc>
              <a:spcBef>
                <a:spcPts val="0"/>
              </a:spcBef>
              <a:buNone/>
              <a:defRPr/>
            </a:pPr>
            <a:r>
              <a:rPr lang="ru-RU" sz="2300" dirty="0"/>
              <a:t>Как вообще получилось, что крестьянский сын, человек родившийся за сотни километров от моря, стал моряком? </a:t>
            </a:r>
          </a:p>
          <a:p>
            <a:pPr marL="0" indent="174625">
              <a:lnSpc>
                <a:spcPct val="120000"/>
              </a:lnSpc>
              <a:spcBef>
                <a:spcPts val="0"/>
              </a:spcBef>
              <a:buNone/>
              <a:defRPr/>
            </a:pPr>
            <a:endParaRPr lang="ru-RU" sz="2300" dirty="0"/>
          </a:p>
          <a:p>
            <a:pPr marL="0" indent="174625">
              <a:lnSpc>
                <a:spcPct val="120000"/>
              </a:lnSpc>
              <a:spcBef>
                <a:spcPts val="0"/>
              </a:spcBef>
              <a:buNone/>
              <a:defRPr/>
            </a:pPr>
            <a:r>
              <a:rPr lang="ru-RU" sz="2300" dirty="0"/>
              <a:t>С Севера часто брали на флот. Дядя по матери был кронштадтским моряком. Второй брат отца во флоте был участником русско-японской войны. В детстве и юности Кузнецов проявил себя как впечатлительная натура. Мальчик увлеченно слушал рассказы старых моряков.</a:t>
            </a:r>
          </a:p>
          <a:p>
            <a:pPr marL="0" indent="174625" algn="l" rtl="0" eaLnBrk="1" latinLnBrk="0" hangingPunct="1">
              <a:lnSpc>
                <a:spcPct val="120000"/>
              </a:lnSpc>
              <a:spcBef>
                <a:spcPts val="0"/>
              </a:spcBef>
              <a:buClr>
                <a:schemeClr val="accent3"/>
              </a:buClr>
              <a:buSzPct val="95000"/>
              <a:buFont typeface="mn-ea"/>
              <a:buNone/>
              <a:defRPr/>
            </a:pPr>
            <a:r>
              <a:rPr lang="ru-RU" sz="2300" dirty="0"/>
              <a:t>«</a:t>
            </a:r>
            <a:r>
              <a:rPr lang="ru-RU" sz="2300" i="1" dirty="0"/>
              <a:t>У меня замирало сердце от этих </a:t>
            </a:r>
            <a:r>
              <a:rPr lang="ru-RU" altLang="en-US" sz="2300" i="1" dirty="0"/>
              <a:t> </a:t>
            </a:r>
            <a:r>
              <a:rPr lang="ru-RU" sz="2300" i="1" dirty="0"/>
              <a:t>рассказов... Я поражался всему и мечтал повидать свет, но об этом я боялся сказать даже своим сверстникам…</a:t>
            </a:r>
          </a:p>
          <a:p>
            <a:pPr marL="0" indent="174625" algn="l" rtl="0" eaLnBrk="1" latinLnBrk="0" hangingPunct="1">
              <a:lnSpc>
                <a:spcPct val="120000"/>
              </a:lnSpc>
              <a:spcBef>
                <a:spcPts val="0"/>
              </a:spcBef>
              <a:buClr>
                <a:schemeClr val="accent3"/>
              </a:buClr>
              <a:buSzPct val="95000"/>
              <a:buFont typeface="mn-ea"/>
              <a:buNone/>
              <a:defRPr/>
            </a:pPr>
            <a:r>
              <a:rPr lang="ru-RU" sz="2300" i="1" dirty="0">
                <a:solidFill>
                  <a:prstClr val="black"/>
                </a:solidFill>
              </a:rPr>
              <a:t>Мне не пришлось менять профессии в поисках дела, которое оказалось бы больше по душе... Я сделал выбор однажды, в совсем юные годы, и никогда не жалел об этом…»</a:t>
            </a:r>
          </a:p>
          <a:p>
            <a:pPr marL="0" lvl="0" indent="0" algn="r">
              <a:lnSpc>
                <a:spcPct val="120000"/>
              </a:lnSpc>
              <a:spcBef>
                <a:spcPts val="0"/>
              </a:spcBef>
              <a:buClr>
                <a:srgbClr val="0BD0D9"/>
              </a:buClr>
              <a:buNone/>
              <a:defRPr/>
            </a:pPr>
            <a:r>
              <a:rPr lang="ru-RU" sz="2300" i="1" dirty="0">
                <a:solidFill>
                  <a:prstClr val="black"/>
                </a:solidFill>
              </a:rPr>
              <a:t> </a:t>
            </a:r>
          </a:p>
          <a:p>
            <a:pPr marL="0" lvl="0" indent="0" algn="r">
              <a:lnSpc>
                <a:spcPct val="120000"/>
              </a:lnSpc>
              <a:spcBef>
                <a:spcPts val="0"/>
              </a:spcBef>
              <a:buClr>
                <a:srgbClr val="0BD0D9"/>
              </a:buClr>
              <a:buNone/>
              <a:defRPr/>
            </a:pPr>
            <a:r>
              <a:rPr lang="ru-RU" sz="2300" dirty="0">
                <a:solidFill>
                  <a:prstClr val="black"/>
                </a:solidFill>
              </a:rPr>
              <a:t>Н.Г. Кузнецов. Крутые повороты. </a:t>
            </a:r>
          </a:p>
          <a:p>
            <a:pPr marL="0" lvl="0" indent="0" algn="r">
              <a:lnSpc>
                <a:spcPct val="120000"/>
              </a:lnSpc>
              <a:spcBef>
                <a:spcPts val="0"/>
              </a:spcBef>
              <a:buClr>
                <a:srgbClr val="0BD0D9"/>
              </a:buClr>
              <a:buNone/>
              <a:defRPr/>
            </a:pPr>
            <a:r>
              <a:rPr lang="ru-RU" sz="2300" dirty="0">
                <a:solidFill>
                  <a:prstClr val="black"/>
                </a:solidFill>
              </a:rPr>
              <a:t>Из записок адмирала.</a:t>
            </a:r>
          </a:p>
          <a:p>
            <a:pPr marL="0" indent="0">
              <a:buNone/>
              <a:defRPr/>
            </a:pPr>
            <a:endParaRPr lang="ru-RU" sz="2200" dirty="0">
              <a:solidFill>
                <a:prstClr val="black"/>
              </a:solidFill>
            </a:endParaRPr>
          </a:p>
        </p:txBody>
      </p:sp>
      <p:pic>
        <p:nvPicPr>
          <p:cNvPr id="1029" name="Picture 5"/>
          <p:cNvPicPr>
            <a:picLocks noChangeAspect="1" noChangeArrowheads="1"/>
          </p:cNvPicPr>
          <p:nvPr/>
        </p:nvPicPr>
        <p:blipFill rotWithShape="1">
          <a:blip r:embed="rId2"/>
          <a:srcRect/>
          <a:stretch>
            <a:fillRect/>
          </a:stretch>
        </p:blipFill>
        <p:spPr>
          <a:xfrm>
            <a:off x="5658363" y="1034510"/>
            <a:ext cx="3041211" cy="4484761"/>
          </a:xfrm>
          <a:prstGeom prst="rect">
            <a:avLst/>
          </a:prstGeom>
          <a:noFill/>
          <a:ln>
            <a:noFill/>
          </a:ln>
          <a:effectLst/>
        </p:spPr>
      </p:pic>
      <p:pic>
        <p:nvPicPr>
          <p:cNvPr id="1031" name="Picture 7"/>
          <p:cNvPicPr>
            <a:picLocks noChangeAspect="1" noChangeArrowheads="1"/>
          </p:cNvPicPr>
          <p:nvPr/>
        </p:nvPicPr>
        <p:blipFill rotWithShape="1">
          <a:blip r:embed="rId3"/>
          <a:srcRect l="46700" t="3490" r="45560" b="2950"/>
          <a:stretch>
            <a:fillRect/>
          </a:stretch>
        </p:blipFill>
        <p:spPr>
          <a:xfrm>
            <a:off x="5022050" y="914842"/>
            <a:ext cx="636313" cy="4724095"/>
          </a:xfrm>
          <a:prstGeom prst="rect">
            <a:avLst/>
          </a:prstGeom>
          <a:noFill/>
          <a:ln>
            <a:noFill/>
          </a:ln>
          <a:effectLst/>
        </p:spPr>
      </p:pic>
      <p:sp>
        <p:nvSpPr>
          <p:cNvPr id="5" name="TextBox 4"/>
          <p:cNvSpPr txBox="1"/>
          <p:nvPr/>
        </p:nvSpPr>
        <p:spPr>
          <a:xfrm>
            <a:off x="4896036" y="5562416"/>
            <a:ext cx="4114800" cy="1061829"/>
          </a:xfrm>
          <a:prstGeom prst="rect">
            <a:avLst/>
          </a:prstGeom>
          <a:noFill/>
        </p:spPr>
        <p:txBody>
          <a:bodyPr wrap="square">
            <a:spAutoFit/>
          </a:bodyPr>
          <a:lstStyle/>
          <a:p>
            <a:pPr algn="ctr">
              <a:lnSpc>
                <a:spcPct val="90000"/>
              </a:lnSpc>
              <a:defRPr/>
            </a:pPr>
            <a:r>
              <a:rPr lang="ru-RU" sz="1400" dirty="0"/>
              <a:t>Книгу генерала и морского историографа Феодосия Федоровича Веселаго Кузнецов прочитал в 12 лет. Она произвела на него такое впечатление, что впоследствии всегда стояла на полке в каюте или рабочем кабинете. </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404664"/>
            <a:ext cx="8229600" cy="648072"/>
          </a:xfrm>
        </p:spPr>
        <p:txBody>
          <a:bodyPr>
            <a:normAutofit fontScale="90000"/>
          </a:bodyPr>
          <a:lstStyle/>
          <a:p>
            <a:pPr algn="ctr"/>
            <a:r>
              <a:rPr lang="ru-RU" dirty="0"/>
              <a:t>Путь в большой флот</a:t>
            </a:r>
          </a:p>
        </p:txBody>
      </p:sp>
      <p:pic>
        <p:nvPicPr>
          <p:cNvPr id="30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19" y="1251910"/>
            <a:ext cx="2737341" cy="3871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44026" y="5327162"/>
            <a:ext cx="2952328" cy="1034129"/>
          </a:xfrm>
          <a:prstGeom prst="rect">
            <a:avLst/>
          </a:prstGeom>
          <a:noFill/>
        </p:spPr>
        <p:txBody>
          <a:bodyPr wrap="square" rtlCol="0">
            <a:spAutoFit/>
          </a:bodyPr>
          <a:lstStyle/>
          <a:p>
            <a:pPr algn="ctr">
              <a:lnSpc>
                <a:spcPct val="90000"/>
              </a:lnSpc>
            </a:pPr>
            <a:r>
              <a:rPr lang="ru-RU" sz="1700" dirty="0"/>
              <a:t>Н.Г. Кузнецов,</a:t>
            </a:r>
          </a:p>
          <a:p>
            <a:pPr algn="ctr">
              <a:lnSpc>
                <a:spcPct val="90000"/>
              </a:lnSpc>
            </a:pPr>
            <a:r>
              <a:rPr lang="ru-RU" sz="1700" dirty="0"/>
              <a:t>курсант второго курса Военно-морского училища </a:t>
            </a:r>
          </a:p>
          <a:p>
            <a:pPr algn="ctr">
              <a:lnSpc>
                <a:spcPct val="90000"/>
              </a:lnSpc>
            </a:pPr>
            <a:r>
              <a:rPr lang="ru-RU" sz="1700" dirty="0"/>
              <a:t>им. М.В. Фрунзе, 1923 г.</a:t>
            </a:r>
          </a:p>
        </p:txBody>
      </p:sp>
      <p:sp>
        <p:nvSpPr>
          <p:cNvPr id="5" name="TextBox 4"/>
          <p:cNvSpPr txBox="1"/>
          <p:nvPr/>
        </p:nvSpPr>
        <p:spPr>
          <a:xfrm>
            <a:off x="3005579" y="1251910"/>
            <a:ext cx="3993487" cy="5324535"/>
          </a:xfrm>
          <a:prstGeom prst="rect">
            <a:avLst/>
          </a:prstGeom>
          <a:noFill/>
        </p:spPr>
        <p:txBody>
          <a:bodyPr wrap="square" rtlCol="0">
            <a:spAutoFit/>
          </a:bodyPr>
          <a:lstStyle/>
          <a:p>
            <a:pPr marL="285750" indent="-285750">
              <a:buFont typeface="Arial" pitchFamily="34" charset="0"/>
              <a:buChar char="•"/>
            </a:pPr>
            <a:r>
              <a:rPr lang="ru-RU" sz="1700" b="1" dirty="0"/>
              <a:t>1915-1916 гг. </a:t>
            </a:r>
            <a:r>
              <a:rPr lang="ru-RU" sz="1700" dirty="0"/>
              <a:t>– первый опыт речного плавания по Северной Двине на колесном буксире «Федор», принадлежавшем его дяде Павлу Федоровичу.</a:t>
            </a:r>
          </a:p>
          <a:p>
            <a:pPr marL="285750" indent="-285750">
              <a:buFont typeface="Arial" pitchFamily="34" charset="0"/>
              <a:buChar char="•"/>
            </a:pPr>
            <a:r>
              <a:rPr lang="ru-RU" sz="1700" b="1" dirty="0"/>
              <a:t>1916-1917 гг. </a:t>
            </a:r>
            <a:r>
              <a:rPr lang="ru-RU" sz="1700" dirty="0"/>
              <a:t>– рассыльный Управления работ по улучшению архангельского порта.</a:t>
            </a:r>
          </a:p>
          <a:p>
            <a:pPr marL="285750" indent="-285750">
              <a:buFont typeface="Arial" pitchFamily="34" charset="0"/>
              <a:buChar char="•"/>
            </a:pPr>
            <a:r>
              <a:rPr lang="ru-RU" sz="1700" b="1" dirty="0"/>
              <a:t>1919-1920 гг. </a:t>
            </a:r>
            <a:r>
              <a:rPr lang="ru-RU" sz="1700" dirty="0"/>
              <a:t>– </a:t>
            </a:r>
            <a:r>
              <a:rPr lang="ru-RU" sz="1700" dirty="0" err="1"/>
              <a:t>военмор</a:t>
            </a:r>
            <a:r>
              <a:rPr lang="ru-RU" sz="1700" dirty="0"/>
              <a:t> (военный моряк) канонерской лодки Северодвинской военной флотилии. В красный флот поступил добровольцем, приписав два года возраста.</a:t>
            </a:r>
          </a:p>
          <a:p>
            <a:pPr marL="285750" indent="-285750">
              <a:buFont typeface="Arial" pitchFamily="34" charset="0"/>
              <a:buChar char="•"/>
            </a:pPr>
            <a:r>
              <a:rPr lang="ru-RU" sz="1700" b="1" dirty="0"/>
              <a:t>1920-1926 гг. </a:t>
            </a:r>
            <a:r>
              <a:rPr lang="ru-RU" sz="1700" dirty="0"/>
              <a:t>– подготовительные классы и основной курс ВМУ </a:t>
            </a:r>
          </a:p>
          <a:p>
            <a:pPr marL="268288"/>
            <a:r>
              <a:rPr lang="ru-RU" sz="1700" dirty="0"/>
              <a:t>им. М.В. Фрунзе (5-й выпуск) в Петрограде с отличием.</a:t>
            </a:r>
          </a:p>
          <a:p>
            <a:pPr marL="285750" indent="-285750">
              <a:buFont typeface="Arial" pitchFamily="34" charset="0"/>
              <a:buChar char="•"/>
            </a:pPr>
            <a:r>
              <a:rPr lang="ru-RU" sz="1700" b="1" dirty="0"/>
              <a:t>1929-1932 гг. </a:t>
            </a:r>
            <a:r>
              <a:rPr lang="ru-RU" sz="1700" dirty="0"/>
              <a:t>– Военно-морская академия с отличием.</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2584" y="980728"/>
            <a:ext cx="1516568"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EC071291-B4A4-4837-8212-461931E3ABCC}"/>
              </a:ext>
            </a:extLst>
          </p:cNvPr>
          <p:cNvSpPr txBox="1"/>
          <p:nvPr/>
        </p:nvSpPr>
        <p:spPr>
          <a:xfrm>
            <a:off x="7016901" y="3636645"/>
            <a:ext cx="2015716" cy="2973122"/>
          </a:xfrm>
          <a:prstGeom prst="rect">
            <a:avLst/>
          </a:prstGeom>
          <a:noFill/>
        </p:spPr>
        <p:txBody>
          <a:bodyPr wrap="square" rtlCol="0">
            <a:spAutoFit/>
          </a:bodyPr>
          <a:lstStyle/>
          <a:p>
            <a:pPr>
              <a:lnSpc>
                <a:spcPct val="90000"/>
              </a:lnSpc>
            </a:pPr>
            <a:r>
              <a:rPr lang="ru-RU" sz="1300" dirty="0"/>
              <a:t>Единственное стране в 1920-х гг. военно-морское училище им. М.В. Фрунзе, было основано еще в 1701 г. Петром </a:t>
            </a:r>
            <a:r>
              <a:rPr lang="en-US" sz="1300" dirty="0"/>
              <a:t>I</a:t>
            </a:r>
            <a:r>
              <a:rPr lang="ru-RU" sz="1300" dirty="0"/>
              <a:t> как Навигацкая школа. Ныне это Санкт-Петербургский военно-морской институт. </a:t>
            </a:r>
          </a:p>
          <a:p>
            <a:pPr>
              <a:lnSpc>
                <a:spcPct val="90000"/>
              </a:lnSpc>
            </a:pPr>
            <a:r>
              <a:rPr lang="ru-RU" sz="1300" dirty="0"/>
              <a:t>В 1930-х гг. на посту наркома ВМФ Н.Г. Кузнецову пришлось создавать систему военно-морского образования в СССР.</a:t>
            </a:r>
          </a:p>
        </p:txBody>
      </p:sp>
    </p:spTree>
    <p:extLst>
      <p:ext uri="{BB962C8B-B14F-4D97-AF65-F5344CB8AC3E}">
        <p14:creationId xmlns:p14="http://schemas.microsoft.com/office/powerpoint/2010/main" val="943676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260648"/>
            <a:ext cx="8568952" cy="576064"/>
          </a:xfrm>
        </p:spPr>
        <p:txBody>
          <a:bodyPr>
            <a:noAutofit/>
          </a:bodyPr>
          <a:lstStyle/>
          <a:p>
            <a:pPr algn="ctr"/>
            <a:r>
              <a:rPr lang="ru-RU" sz="3600" dirty="0"/>
              <a:t>Учебное плавание на крейсере «Аврора»</a:t>
            </a:r>
          </a:p>
        </p:txBody>
      </p:sp>
      <p:sp>
        <p:nvSpPr>
          <p:cNvPr id="3" name="Объект 2"/>
          <p:cNvSpPr>
            <a:spLocks noGrp="1"/>
          </p:cNvSpPr>
          <p:nvPr>
            <p:ph idx="1"/>
          </p:nvPr>
        </p:nvSpPr>
        <p:spPr>
          <a:xfrm>
            <a:off x="145319" y="908719"/>
            <a:ext cx="8849977" cy="1926584"/>
          </a:xfrm>
        </p:spPr>
        <p:txBody>
          <a:bodyPr>
            <a:normAutofit fontScale="70000" lnSpcReduction="20000"/>
          </a:bodyPr>
          <a:lstStyle/>
          <a:p>
            <a:pPr marL="0" indent="0">
              <a:buNone/>
            </a:pPr>
            <a:r>
              <a:rPr lang="ru-RU" dirty="0"/>
              <a:t>Спущенный на воду еще в 1900 г. и восстановленный курсантами в 1920-х, крейсер стал учебным кораблем. В ходе образовательного плавания вокруг Скандинавии и Кольского полуострова, «Аврора» и учебное судно «Комсомолец» в августе 1924 г. прибыли в Архангельск. Делегация из 200 моряков посетила город. Среди них был Н.Г. Кузнецов, встретившийся с родным краем в новом статусе командира учебного отделения. </a:t>
            </a:r>
          </a:p>
          <a:p>
            <a:pPr marL="0" indent="0">
              <a:buNone/>
            </a:pPr>
            <a:r>
              <a:rPr lang="ru-RU" dirty="0"/>
              <a:t>В последствии революционный крейсер посещал Архангельск еще дважды, в 1925 и 1930 гг.</a:t>
            </a:r>
          </a:p>
        </p:txBody>
      </p:sp>
      <p:pic>
        <p:nvPicPr>
          <p:cNvPr id="2050" name="Picture 2" descr="D:\АО ИОО\115-летие адмирала Кузнецова Н.Г\DiLA5ZLX0AAGQT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320" y="2852936"/>
            <a:ext cx="4080050" cy="345638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1" name="Picture 3" descr="D:\АО ИОО\115-летие адмирала Кузнецова Н.Г\18-4514437-avrora-na-seve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3498" y="2852936"/>
            <a:ext cx="4680520" cy="345638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55576" y="6486595"/>
            <a:ext cx="2880320" cy="338554"/>
          </a:xfrm>
          <a:prstGeom prst="rect">
            <a:avLst/>
          </a:prstGeom>
          <a:noFill/>
        </p:spPr>
        <p:txBody>
          <a:bodyPr wrap="square" rtlCol="0">
            <a:spAutoFit/>
          </a:bodyPr>
          <a:lstStyle/>
          <a:p>
            <a:r>
              <a:rPr lang="ru-RU" sz="1600" i="1" dirty="0"/>
              <a:t>Фото: </a:t>
            </a:r>
            <a:r>
              <a:rPr lang="en-US" sz="1600" i="1" dirty="0"/>
              <a:t>InfaGrad.ru</a:t>
            </a:r>
            <a:endParaRPr lang="ru-RU" sz="1600" i="1" dirty="0"/>
          </a:p>
        </p:txBody>
      </p:sp>
    </p:spTree>
    <p:extLst>
      <p:ext uri="{BB962C8B-B14F-4D97-AF65-F5344CB8AC3E}">
        <p14:creationId xmlns:p14="http://schemas.microsoft.com/office/powerpoint/2010/main" val="17350913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40238A-29EC-40EF-9386-4F7706E644F0}"/>
              </a:ext>
            </a:extLst>
          </p:cNvPr>
          <p:cNvSpPr>
            <a:spLocks noGrp="1"/>
          </p:cNvSpPr>
          <p:nvPr>
            <p:ph type="title"/>
          </p:nvPr>
        </p:nvSpPr>
        <p:spPr>
          <a:xfrm>
            <a:off x="457200" y="404664"/>
            <a:ext cx="8229600" cy="636680"/>
          </a:xfrm>
        </p:spPr>
        <p:txBody>
          <a:bodyPr>
            <a:normAutofit fontScale="90000"/>
          </a:bodyPr>
          <a:lstStyle/>
          <a:p>
            <a:pPr algn="ctr"/>
            <a:r>
              <a:rPr lang="ru-RU" dirty="0"/>
              <a:t>Путь в большой флот</a:t>
            </a:r>
          </a:p>
        </p:txBody>
      </p:sp>
      <p:sp>
        <p:nvSpPr>
          <p:cNvPr id="3" name="Объект 2">
            <a:extLst>
              <a:ext uri="{FF2B5EF4-FFF2-40B4-BE49-F238E27FC236}">
                <a16:creationId xmlns:a16="http://schemas.microsoft.com/office/drawing/2014/main" id="{894EFB5D-1929-461D-93AC-C3A8524B5F07}"/>
              </a:ext>
            </a:extLst>
          </p:cNvPr>
          <p:cNvSpPr>
            <a:spLocks noGrp="1"/>
          </p:cNvSpPr>
          <p:nvPr>
            <p:ph idx="1"/>
          </p:nvPr>
        </p:nvSpPr>
        <p:spPr>
          <a:xfrm>
            <a:off x="179512" y="4980661"/>
            <a:ext cx="8676964" cy="1829890"/>
          </a:xfrm>
        </p:spPr>
        <p:txBody>
          <a:bodyPr>
            <a:normAutofit fontScale="62500" lnSpcReduction="20000"/>
          </a:bodyPr>
          <a:lstStyle/>
          <a:p>
            <a:pPr marL="0" indent="0">
              <a:buNone/>
            </a:pPr>
            <a:r>
              <a:rPr lang="ru-RU" dirty="0"/>
              <a:t>Н.Г. Кузнецов пользовался уважением у курсантов и преподавателей. Вице-адмирал Б.М. Хомич, бывший сокурсник, вспоминал, что Кузнецов «всегда выбирал и нёс на спине самую большую вязанку дров для печей курса. При побудке или по сигналу ночных тревог становился в строй при полном снаряжении раньше всех нас, спокойно и без суеты».</a:t>
            </a:r>
          </a:p>
          <a:p>
            <a:pPr marL="0" indent="0">
              <a:buNone/>
            </a:pPr>
            <a:r>
              <a:rPr lang="ru-RU" dirty="0"/>
              <a:t>В училище проявились такие качества личности Кузнецова как </a:t>
            </a:r>
            <a:r>
              <a:rPr lang="ru-RU" i="1" dirty="0"/>
              <a:t>здоровый перфекционизм и скрупулезность в работе</a:t>
            </a:r>
            <a:r>
              <a:rPr lang="ru-RU" dirty="0"/>
              <a:t>. И вообще, служба ему явно нравилась.</a:t>
            </a:r>
          </a:p>
          <a:p>
            <a:pPr marL="0" indent="0">
              <a:buNone/>
            </a:pPr>
            <a:r>
              <a:rPr lang="ru-RU" dirty="0"/>
              <a:t>Окончившие курс с отличием получали право выбора места дальнейшей службы. Кузнецов выбрал сильнейший корабль Морских сил Черного моря – крейсер «Червона Украина».</a:t>
            </a:r>
          </a:p>
        </p:txBody>
      </p:sp>
      <p:pic>
        <p:nvPicPr>
          <p:cNvPr id="4" name="Рисунок 3">
            <a:extLst>
              <a:ext uri="{FF2B5EF4-FFF2-40B4-BE49-F238E27FC236}">
                <a16:creationId xmlns:a16="http://schemas.microsoft.com/office/drawing/2014/main" id="{811D82B4-A6A0-4FEF-936E-9C56987423DE}"/>
              </a:ext>
            </a:extLst>
          </p:cNvPr>
          <p:cNvPicPr>
            <a:picLocks noChangeAspect="1"/>
          </p:cNvPicPr>
          <p:nvPr/>
        </p:nvPicPr>
        <p:blipFill>
          <a:blip r:embed="rId2"/>
          <a:stretch>
            <a:fillRect/>
          </a:stretch>
        </p:blipFill>
        <p:spPr>
          <a:xfrm>
            <a:off x="287524" y="1189522"/>
            <a:ext cx="5904656" cy="3690410"/>
          </a:xfrm>
          <a:prstGeom prst="rect">
            <a:avLst/>
          </a:prstGeom>
        </p:spPr>
      </p:pic>
      <p:sp>
        <p:nvSpPr>
          <p:cNvPr id="5" name="TextBox 4">
            <a:extLst>
              <a:ext uri="{FF2B5EF4-FFF2-40B4-BE49-F238E27FC236}">
                <a16:creationId xmlns:a16="http://schemas.microsoft.com/office/drawing/2014/main" id="{D665CEEB-A2C3-4EF0-8B29-D2593AD76AFA}"/>
              </a:ext>
            </a:extLst>
          </p:cNvPr>
          <p:cNvSpPr txBox="1"/>
          <p:nvPr/>
        </p:nvSpPr>
        <p:spPr>
          <a:xfrm>
            <a:off x="6444208" y="1092998"/>
            <a:ext cx="2412268" cy="3739485"/>
          </a:xfrm>
          <a:prstGeom prst="rect">
            <a:avLst/>
          </a:prstGeom>
          <a:noFill/>
        </p:spPr>
        <p:txBody>
          <a:bodyPr wrap="square" rtlCol="0">
            <a:spAutoFit/>
          </a:bodyPr>
          <a:lstStyle/>
          <a:p>
            <a:r>
              <a:rPr lang="ru-RU" sz="1500" dirty="0"/>
              <a:t>Н.Г. Кузнецов (крайний справа в нижнем ряду) в группе курсантов.</a:t>
            </a:r>
          </a:p>
          <a:p>
            <a:r>
              <a:rPr lang="ru-RU" sz="1500" dirty="0"/>
              <a:t>Петроград, 1922 г.</a:t>
            </a:r>
          </a:p>
          <a:p>
            <a:endParaRPr lang="ru-RU" sz="1500" dirty="0"/>
          </a:p>
          <a:p>
            <a:pPr>
              <a:lnSpc>
                <a:spcPct val="90000"/>
              </a:lnSpc>
            </a:pPr>
            <a:r>
              <a:rPr lang="ru-RU" sz="1500" dirty="0"/>
              <a:t>Помимо основного курса он освоил два иностранных языка: французский и немецкий. Успевал участвовать в работе научного кружка. За образцовую учебу и успехи по службе получил первую командную должность командира отделения.</a:t>
            </a:r>
          </a:p>
        </p:txBody>
      </p:sp>
    </p:spTree>
    <p:extLst>
      <p:ext uri="{BB962C8B-B14F-4D97-AF65-F5344CB8AC3E}">
        <p14:creationId xmlns:p14="http://schemas.microsoft.com/office/powerpoint/2010/main" val="39769090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347354"/>
            <a:ext cx="8229600" cy="576064"/>
          </a:xfrm>
        </p:spPr>
        <p:txBody>
          <a:bodyPr>
            <a:noAutofit/>
          </a:bodyPr>
          <a:lstStyle/>
          <a:p>
            <a:pPr algn="ctr"/>
            <a:r>
              <a:rPr lang="ru-RU" sz="4000" dirty="0"/>
              <a:t>Исполнение мечты</a:t>
            </a:r>
          </a:p>
        </p:txBody>
      </p:sp>
      <p:sp>
        <p:nvSpPr>
          <p:cNvPr id="3" name="Объект 2"/>
          <p:cNvSpPr>
            <a:spLocks noGrp="1"/>
          </p:cNvSpPr>
          <p:nvPr>
            <p:ph idx="1"/>
          </p:nvPr>
        </p:nvSpPr>
        <p:spPr>
          <a:xfrm>
            <a:off x="107504" y="4122944"/>
            <a:ext cx="4601029" cy="2628500"/>
          </a:xfrm>
        </p:spPr>
        <p:txBody>
          <a:bodyPr>
            <a:noAutofit/>
          </a:bodyPr>
          <a:lstStyle/>
          <a:p>
            <a:pPr marL="0" indent="0" algn="just">
              <a:lnSpc>
                <a:spcPct val="90000"/>
              </a:lnSpc>
              <a:buNone/>
            </a:pPr>
            <a:r>
              <a:rPr lang="ru-RU" sz="1400" dirty="0"/>
              <a:t>Н.Г. Кузнецов  служил на крейсере в различных должностях: командир батареи, командир роты, старший вахтенный начальник. С 1933 по 1936 гг. командовал этим кораблем. Постепенно он довел службу экипажа до образцового состояния. Крейсер стал лучшим кораблем ВМФ СССР. </a:t>
            </a:r>
          </a:p>
          <a:p>
            <a:pPr marL="0" indent="0" algn="just">
              <a:lnSpc>
                <a:spcPct val="90000"/>
              </a:lnSpc>
              <a:buNone/>
            </a:pPr>
            <a:r>
              <a:rPr lang="ru-RU" sz="1400" dirty="0"/>
              <a:t>В 1935 г. на крейсере было начато соревнование «За первый залп!», охватившее через несколько лет все флоты. Оно подразумевало достижение такой степени боеготовности и быстроты действий по тревоге, когда противник не успевает нанести удар первым.</a:t>
            </a: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 b="20604"/>
          <a:stretch/>
        </p:blipFill>
        <p:spPr bwMode="auto">
          <a:xfrm>
            <a:off x="203383" y="966608"/>
            <a:ext cx="6024802" cy="2989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543803" y="933930"/>
            <a:ext cx="2408985" cy="2862322"/>
          </a:xfrm>
          <a:prstGeom prst="rect">
            <a:avLst/>
          </a:prstGeom>
          <a:noFill/>
        </p:spPr>
        <p:txBody>
          <a:bodyPr wrap="square" rtlCol="0">
            <a:spAutoFit/>
          </a:bodyPr>
          <a:lstStyle/>
          <a:p>
            <a:r>
              <a:rPr lang="ru-RU" sz="1500" b="1" dirty="0"/>
              <a:t>Легкий крейсер «Червона Украина» (бывший «Адмирал Нахимов»). </a:t>
            </a:r>
            <a:endParaRPr lang="ru-RU" sz="1500" dirty="0"/>
          </a:p>
          <a:p>
            <a:r>
              <a:rPr lang="ru-RU" sz="1500" dirty="0"/>
              <a:t>Заложен в 1915 г., вступил в строй в 1927 г. В 1927-1941 гг.  -флагманский корабль Черноморского флота. Вооружен 130-мм орудиями, торпедными аппаратами, гидросамолетами.</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520" y="4368104"/>
            <a:ext cx="2714497" cy="2138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612259" y="4802486"/>
            <a:ext cx="1355134" cy="1708160"/>
          </a:xfrm>
          <a:prstGeom prst="rect">
            <a:avLst/>
          </a:prstGeom>
          <a:noFill/>
        </p:spPr>
        <p:txBody>
          <a:bodyPr wrap="square" rtlCol="0">
            <a:spAutoFit/>
          </a:bodyPr>
          <a:lstStyle/>
          <a:p>
            <a:r>
              <a:rPr lang="ru-RU" sz="1500" dirty="0"/>
              <a:t>Офицер с секстантом в руках - Н.Г. Кузнецов </a:t>
            </a:r>
          </a:p>
          <a:p>
            <a:r>
              <a:rPr lang="ru-RU" sz="1500" dirty="0"/>
              <a:t>вахтенный командир крейсера. </a:t>
            </a:r>
          </a:p>
        </p:txBody>
      </p:sp>
    </p:spTree>
    <p:extLst>
      <p:ext uri="{BB962C8B-B14F-4D97-AF65-F5344CB8AC3E}">
        <p14:creationId xmlns:p14="http://schemas.microsoft.com/office/powerpoint/2010/main" val="274440496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Поток">
      <a:majorFont>
        <a:latin typeface="Calibri"/>
        <a:ea typeface=""/>
        <a:cs typeface=""/>
        <a:font script="Jpan" typeface="MS PGothic"/>
        <a:font script="Hang" typeface="HY중고딕"/>
        <a:font script="Hans" typeface="隶书"/>
        <a:font script="Hant" typeface="Microsoft JhengHei"/>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SimSun"/>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rotWithShape="1">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2563</TotalTime>
  <Words>4341</Words>
  <Application>Microsoft Office PowerPoint</Application>
  <PresentationFormat>Экран (4:3)</PresentationFormat>
  <Paragraphs>274</Paragraphs>
  <Slides>33</Slides>
  <Notes>1</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33</vt:i4>
      </vt:variant>
    </vt:vector>
  </HeadingPairs>
  <TitlesOfParts>
    <vt:vector size="40" baseType="lpstr">
      <vt:lpstr>Arial</vt:lpstr>
      <vt:lpstr>Calibri</vt:lpstr>
      <vt:lpstr>Constantia</vt:lpstr>
      <vt:lpstr>mn-ea</vt:lpstr>
      <vt:lpstr>Times New Roman</vt:lpstr>
      <vt:lpstr>Wingdings 2</vt:lpstr>
      <vt:lpstr>Поток</vt:lpstr>
      <vt:lpstr>Адмирал  Николай Герасимович Кузнецов (1904-1974 гг.):  личность в истории</vt:lpstr>
      <vt:lpstr>Презентация PowerPoint</vt:lpstr>
      <vt:lpstr>Презентация PowerPoint</vt:lpstr>
      <vt:lpstr>Сын северной земли</vt:lpstr>
      <vt:lpstr>«Значит нужные книги ты в детстве читал…»</vt:lpstr>
      <vt:lpstr>Путь в большой флот</vt:lpstr>
      <vt:lpstr>Учебное плавание на крейсере «Аврора»</vt:lpstr>
      <vt:lpstr>Путь в большой флот</vt:lpstr>
      <vt:lpstr>Исполнение мечты</vt:lpstr>
      <vt:lpstr>Исполнение мечты</vt:lpstr>
      <vt:lpstr>Псевдоним - дон Николас «Лепанто»</vt:lpstr>
      <vt:lpstr>«Испанский год»</vt:lpstr>
      <vt:lpstr>Из Мадрида во Владивосток</vt:lpstr>
      <vt:lpstr>«Над границей тучи ходят хмуро…»</vt:lpstr>
      <vt:lpstr>«Резкий подъём, как у водолаза…»</vt:lpstr>
      <vt:lpstr>На посту наркома</vt:lpstr>
      <vt:lpstr>День Военно-морского флота СССР</vt:lpstr>
      <vt:lpstr>Принимаю ответственность на себя!</vt:lpstr>
      <vt:lpstr>Операция «Берлин»</vt:lpstr>
      <vt:lpstr>Соратники Н.Г. Кузнецова - командующие флотами Великой Отечественной войны</vt:lpstr>
      <vt:lpstr>Адмирал флота Советского Союза</vt:lpstr>
      <vt:lpstr>Суд над победителями</vt:lpstr>
      <vt:lpstr>И вновь Дальний Восток</vt:lpstr>
      <vt:lpstr>«…отстранить меня от службы флоту невозможно!»</vt:lpstr>
      <vt:lpstr>Память, изложенная в книгах</vt:lpstr>
      <vt:lpstr>Презентация PowerPoint</vt:lpstr>
      <vt:lpstr>Увековечивание памяти</vt:lpstr>
      <vt:lpstr>«Принимаю ответственность на себя!»</vt:lpstr>
      <vt:lpstr>Тяжелый авианесущий крейсер (ТАКР)  «Адмирал Флота Советского Союза Кузнецов»</vt:lpstr>
      <vt:lpstr>Медаль МО РФ «Адмирал Флота Советского Союза Н.Г. Кузнецов»</vt:lpstr>
      <vt:lpstr>Презентация PowerPoint</vt:lpstr>
      <vt:lpstr>Литература о Н.Г. Кузнецове</vt:lpstr>
      <vt:lpstr>Интернет-ресурсы:</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petruhanovdb</dc:creator>
  <cp:lastModifiedBy>garfild514@outlook.com</cp:lastModifiedBy>
  <cp:revision>259</cp:revision>
  <dcterms:created xsi:type="dcterms:W3CDTF">2019-09-05T09:57:23Z</dcterms:created>
  <dcterms:modified xsi:type="dcterms:W3CDTF">2020-07-13T11:29:16Z</dcterms:modified>
  <cp:version>0906.0100.01</cp:version>
</cp:coreProperties>
</file>