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3" r:id="rId3"/>
    <p:sldId id="260" r:id="rId4"/>
    <p:sldId id="290" r:id="rId5"/>
    <p:sldId id="276" r:id="rId6"/>
    <p:sldId id="277" r:id="rId7"/>
    <p:sldId id="281" r:id="rId8"/>
    <p:sldId id="278" r:id="rId9"/>
    <p:sldId id="279" r:id="rId10"/>
    <p:sldId id="280" r:id="rId11"/>
    <p:sldId id="283" r:id="rId12"/>
    <p:sldId id="284" r:id="rId13"/>
    <p:sldId id="285" r:id="rId14"/>
    <p:sldId id="287" r:id="rId15"/>
    <p:sldId id="291" r:id="rId16"/>
    <p:sldId id="288" r:id="rId17"/>
    <p:sldId id="289" r:id="rId18"/>
    <p:sldId id="286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385" autoAdjust="0"/>
    <p:restoredTop sz="94660"/>
  </p:normalViewPr>
  <p:slideViewPr>
    <p:cSldViewPr>
      <p:cViewPr varScale="1">
        <p:scale>
          <a:sx n="40" d="100"/>
          <a:sy n="40" d="100"/>
        </p:scale>
        <p:origin x="-72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24C2E3-AC7C-4621-9A4B-F1C472301C2F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B5F0B6-45EB-48A4-B0D7-41C134B761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24C2E3-AC7C-4621-9A4B-F1C472301C2F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B5F0B6-45EB-48A4-B0D7-41C134B761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24C2E3-AC7C-4621-9A4B-F1C472301C2F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B5F0B6-45EB-48A4-B0D7-41C134B761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24C2E3-AC7C-4621-9A4B-F1C472301C2F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B5F0B6-45EB-48A4-B0D7-41C134B761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24C2E3-AC7C-4621-9A4B-F1C472301C2F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B5F0B6-45EB-48A4-B0D7-41C134B761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24C2E3-AC7C-4621-9A4B-F1C472301C2F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B5F0B6-45EB-48A4-B0D7-41C134B761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24C2E3-AC7C-4621-9A4B-F1C472301C2F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B5F0B6-45EB-48A4-B0D7-41C134B761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24C2E3-AC7C-4621-9A4B-F1C472301C2F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B5F0B6-45EB-48A4-B0D7-41C134B761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24C2E3-AC7C-4621-9A4B-F1C472301C2F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B5F0B6-45EB-48A4-B0D7-41C134B761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24C2E3-AC7C-4621-9A4B-F1C472301C2F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B5F0B6-45EB-48A4-B0D7-41C134B761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A824C2E3-AC7C-4621-9A4B-F1C472301C2F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B3B5F0B6-45EB-48A4-B0D7-41C134B761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824C2E3-AC7C-4621-9A4B-F1C472301C2F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B3B5F0B6-45EB-48A4-B0D7-41C134B7610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ru.wikipedia.org/wiki/%D0%A4%D0%B0%D0%B9%D0%BB:Order_of_the_Patriotic_War_(1st_class).png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www.pervoprohodcy.ru/pioner/pioner-old/victory/1941.html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4%D0%B0%D0%B9%D0%BB:Medal_for_Valor_USSR.jpg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3000372"/>
            <a:ext cx="7772400" cy="3596980"/>
          </a:xfrm>
        </p:spPr>
        <p:txBody>
          <a:bodyPr/>
          <a:lstStyle/>
          <a:p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14400" y="285728"/>
            <a:ext cx="7772400" cy="983032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О героях былых времён…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6" name="Рисунок 5" descr="http://www.e-belovo.ru/65let/i/65let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5704" y="1716643"/>
            <a:ext cx="5040560" cy="36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Багетная рамка 6"/>
          <p:cNvSpPr/>
          <p:nvPr/>
        </p:nvSpPr>
        <p:spPr>
          <a:xfrm>
            <a:off x="2571736" y="5589240"/>
            <a:ext cx="4088496" cy="1008112"/>
          </a:xfrm>
          <a:prstGeom prst="bevel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1941-1945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/>
              <a:t>Орден Отечественной войны </a:t>
            </a:r>
            <a:br>
              <a:rPr lang="ru-RU" sz="2000" dirty="0" smtClean="0"/>
            </a:br>
            <a:r>
              <a:rPr lang="ru-RU" sz="2000" dirty="0" smtClean="0"/>
              <a:t>1 степени (24. 01. 45г.)</a:t>
            </a:r>
            <a:endParaRPr lang="ru-RU" sz="2000" dirty="0"/>
          </a:p>
        </p:txBody>
      </p:sp>
      <p:pic>
        <p:nvPicPr>
          <p:cNvPr id="5" name="Объект 4" descr="Order of the Patriotic War (1st class).png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844823"/>
            <a:ext cx="3456384" cy="381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C:\Users\Елена\Desktop\всякая всячина\дядя, дедушка\lEIz7Cgm6ig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59634" y="476672"/>
            <a:ext cx="4588830" cy="6486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22072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Елена\Desktop\всякая всячина\дядя, дедушка\lEIz7Cgm6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3450" y="-1714500"/>
            <a:ext cx="7277100" cy="1028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98576" y="476672"/>
            <a:ext cx="5976664" cy="1477328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1400" b="1" dirty="0" smtClean="0">
                <a:solidFill>
                  <a:srgbClr val="FFFF00"/>
                </a:solidFill>
              </a:rPr>
              <a:t> </a:t>
            </a:r>
            <a:r>
              <a:rPr lang="ru-RU" altLang="ru-RU" sz="1400" b="1" dirty="0" smtClean="0">
                <a:solidFill>
                  <a:srgbClr val="002060"/>
                </a:solidFill>
              </a:rPr>
              <a:t>«</a:t>
            </a:r>
            <a:r>
              <a:rPr lang="ru-RU" altLang="ru-RU" b="1" i="1" dirty="0" smtClean="0">
                <a:solidFill>
                  <a:srgbClr val="002060"/>
                </a:solidFill>
              </a:rPr>
              <a:t>Подвиг этот, будет в памяти жить </a:t>
            </a:r>
            <a:br>
              <a:rPr lang="ru-RU" altLang="ru-RU" b="1" i="1" dirty="0" smtClean="0">
                <a:solidFill>
                  <a:srgbClr val="002060"/>
                </a:solidFill>
              </a:rPr>
            </a:br>
            <a:r>
              <a:rPr lang="ru-RU" altLang="ru-RU" b="1" i="1" dirty="0" smtClean="0">
                <a:solidFill>
                  <a:srgbClr val="002060"/>
                </a:solidFill>
              </a:rPr>
              <a:t>     И в наших сердцах гореть! </a:t>
            </a:r>
            <a:br>
              <a:rPr lang="ru-RU" altLang="ru-RU" b="1" i="1" dirty="0" smtClean="0">
                <a:solidFill>
                  <a:srgbClr val="002060"/>
                </a:solidFill>
              </a:rPr>
            </a:br>
            <a:r>
              <a:rPr lang="ru-RU" altLang="ru-RU" b="1" i="1" dirty="0" smtClean="0">
                <a:solidFill>
                  <a:srgbClr val="002060"/>
                </a:solidFill>
              </a:rPr>
              <a:t>     Тех, кто с врагом был готов разделить, </a:t>
            </a:r>
            <a:br>
              <a:rPr lang="ru-RU" altLang="ru-RU" b="1" i="1" dirty="0" smtClean="0">
                <a:solidFill>
                  <a:srgbClr val="002060"/>
                </a:solidFill>
              </a:rPr>
            </a:br>
            <a:r>
              <a:rPr lang="ru-RU" altLang="ru-RU" b="1" i="1" dirty="0" smtClean="0">
                <a:solidFill>
                  <a:srgbClr val="002060"/>
                </a:solidFill>
              </a:rPr>
              <a:t>       Поровну только смерть!"</a:t>
            </a:r>
          </a:p>
          <a:p>
            <a:pPr algn="ctr">
              <a:spcBef>
                <a:spcPct val="0"/>
              </a:spcBef>
            </a:pPr>
            <a:r>
              <a:rPr lang="ru-RU" altLang="ru-RU" b="1" i="1" dirty="0" smtClean="0">
                <a:solidFill>
                  <a:srgbClr val="002060"/>
                </a:solidFill>
              </a:rPr>
              <a:t>                            Ким  </a:t>
            </a:r>
            <a:r>
              <a:rPr lang="ru-RU" altLang="ru-RU" b="1" i="1" dirty="0" err="1" smtClean="0">
                <a:solidFill>
                  <a:srgbClr val="002060"/>
                </a:solidFill>
              </a:rPr>
              <a:t>Добкин</a:t>
            </a:r>
            <a:r>
              <a:rPr lang="ru-RU" altLang="ru-RU" b="1" i="1" dirty="0" smtClean="0">
                <a:solidFill>
                  <a:srgbClr val="002060"/>
                </a:solidFill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00872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 flipV="1">
            <a:off x="8686800" y="466344"/>
            <a:ext cx="61664" cy="4571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194" name="Picture 2" descr="C:\Users\Елена\Desktop\всякая всячина\дядя, дедушка\PhzQgG6Jajk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8856"/>
            <a:ext cx="4104456" cy="5708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Елена\Desktop\всякая всячина\дядя, дедушка\ujlblzPBmjw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37569" y="548680"/>
            <a:ext cx="3984442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26290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Елена\Desktop\всякая всячина\дядя, дедушка\-sus3rmw48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5" y="260648"/>
            <a:ext cx="8856984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6767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C:\Users\Елена\Desktop\всякая всячина\дядя, дедушка\д.арсе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8396286" cy="5976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77917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школа\Рабочий стол\Герой\Захоронения.jf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8350" y="-1874838"/>
            <a:ext cx="7607300" cy="106076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0" y="1052736"/>
            <a:ext cx="4121944" cy="5616623"/>
          </a:xfrm>
        </p:spPr>
        <p:txBody>
          <a:bodyPr>
            <a:normAutofit/>
          </a:bodyPr>
          <a:lstStyle/>
          <a:p>
            <a:r>
              <a:rPr lang="ru-RU" sz="2400" dirty="0" smtClean="0"/>
              <a:t>23. января 1945 года  Анна Григорьевна потеряла сына Арсения, которому был всего лишь 21 год.  </a:t>
            </a:r>
          </a:p>
          <a:p>
            <a:r>
              <a:rPr lang="ru-RU" sz="2400" dirty="0" smtClean="0"/>
              <a:t>Младшему Борису исполнилось в марте 45-го  8 лет.</a:t>
            </a:r>
          </a:p>
          <a:p>
            <a:r>
              <a:rPr lang="ru-RU" sz="2400" dirty="0" smtClean="0"/>
              <a:t>37 лет мать хранила в память об </a:t>
            </a:r>
            <a:r>
              <a:rPr lang="ru-RU" sz="2400" dirty="0" err="1" smtClean="0"/>
              <a:t>Арсеньке</a:t>
            </a:r>
            <a:r>
              <a:rPr lang="ru-RU" sz="2400" dirty="0" smtClean="0"/>
              <a:t> (как она ласково называла его)</a:t>
            </a:r>
          </a:p>
          <a:p>
            <a:pPr marL="68580" indent="0"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похоронку и орден сына.</a:t>
            </a:r>
            <a:endParaRPr lang="ru-RU" sz="2400" dirty="0"/>
          </a:p>
        </p:txBody>
      </p:sp>
      <p:pic>
        <p:nvPicPr>
          <p:cNvPr id="12290" name="Picture 2" descr="C:\Users\Елена\Pictures\из интернета\vLLI6GMbmJc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620688"/>
            <a:ext cx="4099370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11247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Елена\Pictures\выя\весна 0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5008" y="0"/>
            <a:ext cx="8928992" cy="6741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008" y="512064"/>
            <a:ext cx="8928992" cy="3420992"/>
          </a:xfrm>
          <a:noFill/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/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sz="4400" b="1" dirty="0" smtClean="0">
                <a:solidFill>
                  <a:schemeClr val="bg1"/>
                </a:solidFill>
              </a:rPr>
              <a:t>Нет в России семьи такой,</a:t>
            </a:r>
            <a:br>
              <a:rPr lang="ru-RU" sz="4400" b="1" dirty="0" smtClean="0">
                <a:solidFill>
                  <a:schemeClr val="bg1"/>
                </a:solidFill>
              </a:rPr>
            </a:br>
            <a:r>
              <a:rPr lang="ru-RU" sz="4400" b="1" dirty="0" smtClean="0">
                <a:solidFill>
                  <a:schemeClr val="bg1"/>
                </a:solidFill>
              </a:rPr>
              <a:t>Где б не памятен был свой </a:t>
            </a:r>
            <a:r>
              <a:rPr lang="ru-RU" sz="4400" b="1" dirty="0" smtClean="0">
                <a:solidFill>
                  <a:schemeClr val="bg1"/>
                </a:solidFill>
              </a:rPr>
              <a:t>герой…</a:t>
            </a:r>
            <a:r>
              <a:rPr lang="ru-RU" sz="4400" b="1" dirty="0" smtClean="0">
                <a:solidFill>
                  <a:schemeClr val="bg1"/>
                </a:solidFill>
              </a:rPr>
              <a:t/>
            </a:r>
            <a:br>
              <a:rPr lang="ru-RU" sz="4400" b="1" dirty="0" smtClean="0">
                <a:solidFill>
                  <a:schemeClr val="bg1"/>
                </a:solidFill>
              </a:rPr>
            </a:br>
            <a:endParaRPr lang="ru-RU" sz="4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5444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Памятник павшим землякам в селе Верхняя Тойма.</a:t>
            </a:r>
            <a:endParaRPr lang="ru-RU" sz="2400" dirty="0"/>
          </a:p>
        </p:txBody>
      </p:sp>
      <p:pic>
        <p:nvPicPr>
          <p:cNvPr id="10242" name="Picture 2" descr="C:\Users\Елена\Pictures\тойма\пам. близкий план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052736"/>
            <a:ext cx="5400600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Елена\Pictures\тойма\x_a4a5b156[1]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3284984"/>
            <a:ext cx="3015860" cy="3172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Елена\Pictures\тойма\памятник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717032"/>
            <a:ext cx="3041915" cy="2785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0671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620688"/>
            <a:ext cx="7772400" cy="2808312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Никто не забыт</a:t>
            </a:r>
          </a:p>
          <a:p>
            <a:pPr algn="ctr"/>
            <a:r>
              <a:rPr lang="ru-RU" sz="3600" dirty="0" smtClean="0"/>
              <a:t>И ничто не забыто…</a:t>
            </a:r>
            <a:endParaRPr lang="ru-RU" sz="3600" dirty="0"/>
          </a:p>
        </p:txBody>
      </p:sp>
      <p:pic>
        <p:nvPicPr>
          <p:cNvPr id="4" name="Рисунок 3" descr="К 60-летию Великой Победы. Эх, и наподдали мы им тогда!!! А потом ещё 40 лет терзали!!! Ничего, в другой раз неповадно будет!!!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3717032"/>
            <a:ext cx="3312368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22 июня 1941 года -  </a:t>
            </a:r>
            <a:br>
              <a:rPr lang="ru-RU" dirty="0" smtClean="0"/>
            </a:br>
            <a:r>
              <a:rPr lang="ru-RU" dirty="0" smtClean="0"/>
              <a:t>начало Великой Отечественной войны</a:t>
            </a:r>
            <a:endParaRPr lang="ru-RU" dirty="0"/>
          </a:p>
        </p:txBody>
      </p:sp>
      <p:pic>
        <p:nvPicPr>
          <p:cNvPr id="4" name="Содержимое 3" descr="http://gazeta.aif.ru/data/mags/kids/143/pics/22_01_0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2852935"/>
            <a:ext cx="2520280" cy="3600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лена\Pictures\выя\лето 04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97682"/>
            <a:ext cx="8496944" cy="6643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4344" y="4221088"/>
            <a:ext cx="8068096" cy="2075376"/>
          </a:xfrm>
        </p:spPr>
        <p:txBody>
          <a:bodyPr/>
          <a:lstStyle/>
          <a:p>
            <a:r>
              <a:rPr lang="ru-RU" dirty="0" smtClean="0"/>
              <a:t>Из деревни Усть-Выйская на фронт ушло 86 человек.</a:t>
            </a:r>
            <a:endParaRPr lang="ru-RU" dirty="0"/>
          </a:p>
          <a:p>
            <a:r>
              <a:rPr lang="ru-RU" dirty="0" smtClean="0"/>
              <a:t>Из них не вернулось 44 человека.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Елена\Pictures\тойма\обелис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0648"/>
            <a:ext cx="7992888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3573016"/>
            <a:ext cx="7772400" cy="2782544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О солдате я слагаю оду.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Был ратный путь его тяжёл.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Он всё прошёл; огонь и воду,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И трубы медные прошёл.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Шагал по вражескому следу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До завершающего дня.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Он прочно выковал Победу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Из грома, стали и огня.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340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964488" cy="6858000"/>
          </a:xfrm>
          <a:pattFill prst="pct10">
            <a:fgClr>
              <a:srgbClr val="FF0000"/>
            </a:fgClr>
            <a:bgClr>
              <a:schemeClr val="bg1"/>
            </a:bgClr>
          </a:pattFill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Елена\Desktop\школа\разное\дунаев ас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-147350"/>
            <a:ext cx="5425155" cy="7237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00296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7681522" cy="4813632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     Арсений родился в 1923 году в большой семье Анны Григорьевны и Семёна Ивановича Дунаевых.</a:t>
            </a:r>
          </a:p>
          <a:p>
            <a:r>
              <a:rPr lang="ru-RU" dirty="0" smtClean="0"/>
              <a:t>Его отец был одним из лучших охотников Архангельской области, за что был  награждён в 1939 году  поездкой в Москву на ВДНХ.</a:t>
            </a:r>
          </a:p>
          <a:p>
            <a:r>
              <a:rPr lang="ru-RU" dirty="0"/>
              <a:t> </a:t>
            </a:r>
            <a:r>
              <a:rPr lang="ru-RU" dirty="0" err="1" smtClean="0"/>
              <a:t>Арся</a:t>
            </a:r>
            <a:r>
              <a:rPr lang="ru-RU" dirty="0" smtClean="0"/>
              <a:t> с малых лет приучался к труду, часто ходил с отцом на охоту, помогал матери по хозяйству, уже подростком работал в колхозе «Красная Выя».</a:t>
            </a:r>
          </a:p>
          <a:p>
            <a:r>
              <a:rPr lang="ru-RU" dirty="0"/>
              <a:t> </a:t>
            </a:r>
            <a:r>
              <a:rPr lang="ru-RU" dirty="0" smtClean="0"/>
              <a:t>  В 1941 году Арсению </a:t>
            </a:r>
            <a:r>
              <a:rPr lang="ru-RU" dirty="0"/>
              <a:t>и</a:t>
            </a:r>
            <a:r>
              <a:rPr lang="ru-RU" dirty="0" smtClean="0"/>
              <a:t>сполнилось 18 лет. После гибели на фронте  отца, Семёна Ивановича, ему не терпелось попасть на передовую. Арсений дважды участвовал в оборонных работах, а в апреле 1942 года был призван в ряды Красной Армии.</a:t>
            </a:r>
          </a:p>
          <a:p>
            <a:r>
              <a:rPr lang="ru-RU" dirty="0" smtClean="0"/>
              <a:t>С июня 1942 года зачислен в 22о отдельную танковую Гатчинскую краснознамённую бригаду  автоматчиков. Был смелым и решительным, о чём свидетельствуют архивные документы Министерства обороны РФ.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77033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7465498" cy="977486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Медалью «За оборону Ленинграда»  Арсений Семёнович  был награждён в 1942 году.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2500306"/>
            <a:ext cx="5857880" cy="3905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384660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</a:t>
            </a:r>
            <a:r>
              <a:rPr lang="ru-RU" sz="2000" dirty="0" smtClean="0"/>
              <a:t>22 августа 1943 года</a:t>
            </a:r>
            <a:endParaRPr lang="ru-RU" sz="2000" dirty="0"/>
          </a:p>
        </p:txBody>
      </p:sp>
      <p:pic>
        <p:nvPicPr>
          <p:cNvPr id="3074" name="Picture 2" descr="C:\Users\Елена\Desktop\всякая всячина\дядя, дедушка\8Bf9ubxCVTk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600115"/>
            <a:ext cx="4112578" cy="6229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Medal for Valor USSR.jpg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1196752"/>
            <a:ext cx="2664296" cy="53285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28134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3" descr="C:\Users\Елена\Desktop\всякая всячина\дядя, дедушка\8Bf9ubxCVT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6338" y="-1714500"/>
            <a:ext cx="6791325" cy="1028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82758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757</TotalTime>
  <Words>307</Words>
  <Application>Microsoft Office PowerPoint</Application>
  <PresentationFormat>Экран (4:3)</PresentationFormat>
  <Paragraphs>32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Метро</vt:lpstr>
      <vt:lpstr>  </vt:lpstr>
      <vt:lpstr>22 июня 1941 года -   начало Великой Отечественной войны</vt:lpstr>
      <vt:lpstr>Слайд 3</vt:lpstr>
      <vt:lpstr>Слайд 4</vt:lpstr>
      <vt:lpstr>Слайд 5</vt:lpstr>
      <vt:lpstr>Слайд 6</vt:lpstr>
      <vt:lpstr>Слайд 7</vt:lpstr>
      <vt:lpstr>                  22 августа 1943 года</vt:lpstr>
      <vt:lpstr>Слайд 9</vt:lpstr>
      <vt:lpstr>Орден Отечественной войны  1 степени (24. 01. 45г.)</vt:lpstr>
      <vt:lpstr>Слайд 11</vt:lpstr>
      <vt:lpstr>Слайд 12</vt:lpstr>
      <vt:lpstr>Слайд 13</vt:lpstr>
      <vt:lpstr>Слайд 14</vt:lpstr>
      <vt:lpstr>Слайд 15</vt:lpstr>
      <vt:lpstr>Слайд 16</vt:lpstr>
      <vt:lpstr> Нет в России семьи такой, Где б не памятен был свой герой… </vt:lpstr>
      <vt:lpstr>Памятник павшим землякам в селе Верхняя Тойма.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завуч</dc:creator>
  <cp:lastModifiedBy>SamLab.ws</cp:lastModifiedBy>
  <cp:revision>74</cp:revision>
  <dcterms:created xsi:type="dcterms:W3CDTF">2010-04-22T04:47:53Z</dcterms:created>
  <dcterms:modified xsi:type="dcterms:W3CDTF">2019-10-30T09:22:00Z</dcterms:modified>
</cp:coreProperties>
</file>